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3"/>
    <p:sldId id="297" r:id="rId4"/>
    <p:sldId id="264" r:id="rId5"/>
    <p:sldId id="298" r:id="rId6"/>
    <p:sldId id="301" r:id="rId7"/>
    <p:sldId id="302" r:id="rId8"/>
    <p:sldId id="261" r:id="rId9"/>
    <p:sldId id="270" r:id="rId10"/>
    <p:sldId id="281" r:id="rId11"/>
    <p:sldId id="292" r:id="rId13"/>
    <p:sldId id="293" r:id="rId14"/>
    <p:sldId id="294" r:id="rId15"/>
    <p:sldId id="296" r:id="rId16"/>
    <p:sldId id="268" r:id="rId17"/>
    <p:sldId id="267" r:id="rId18"/>
    <p:sldId id="331" r:id="rId19"/>
    <p:sldId id="345" r:id="rId20"/>
    <p:sldId id="346" r:id="rId21"/>
    <p:sldId id="265" r:id="rId22"/>
    <p:sldId id="262" r:id="rId23"/>
    <p:sldId id="320" r:id="rId24"/>
    <p:sldId id="321" r:id="rId25"/>
    <p:sldId id="322" r:id="rId26"/>
    <p:sldId id="323" r:id="rId27"/>
    <p:sldId id="324" r:id="rId28"/>
    <p:sldId id="266" r:id="rId29"/>
    <p:sldId id="347" r:id="rId30"/>
    <p:sldId id="349" r:id="rId31"/>
    <p:sldId id="350" r:id="rId32"/>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F0D9"/>
    <a:srgbClr val="FD58B5"/>
    <a:srgbClr val="9ED386"/>
    <a:srgbClr val="ABBAA6"/>
    <a:srgbClr val="BDB3FB"/>
    <a:srgbClr val="94C4EA"/>
    <a:srgbClr val="FFE4D4"/>
    <a:srgbClr val="FEFF00"/>
    <a:srgbClr val="DC58FF"/>
    <a:srgbClr val="FF4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notesMaster" Target="notesMasters/notesMaster1.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GIF>
</file>

<file path=ppt/media/image11.GIF>
</file>

<file path=ppt/media/image12.GIF>
</file>

<file path=ppt/media/image13.pn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1.GIF>
</file>

<file path=ppt/media/image22.GIF>
</file>

<file path=ppt/media/image3.jpeg>
</file>

<file path=ppt/media/image4.jpeg>
</file>

<file path=ppt/media/image5.jpeg>
</file>

<file path=ppt/media/image6.jpeg>
</file>

<file path=ppt/media/image7.pn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在两个动画衔接的时候说明传统聚类算法差的原因：聚类簇数</a:t>
            </a:r>
            <a:r>
              <a:rPr lang="en-US" altLang="zh-CN"/>
              <a:t>K</a:t>
            </a:r>
            <a:r>
              <a:rPr lang="zh-CN" altLang="en-US"/>
              <a:t>值的初始化问题会对聚类效果造成较大影响</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6.jpeg"/><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0.GIF"/><Relationship Id="rId1" Type="http://schemas.openxmlformats.org/officeDocument/2006/relationships/image" Target="../media/image9.GIF"/></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1.GIF"/></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GIF"/></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jpeg"/><Relationship Id="rId1"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7.png"/><Relationship Id="rId1" Type="http://schemas.openxmlformats.org/officeDocument/2006/relationships/tags" Target="../tags/tag1.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GIF"/></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en-US" altLang="zh-CN" b="1">
                <a:solidFill>
                  <a:schemeClr val="bg2"/>
                </a:solidFill>
              </a:rPr>
              <a:t>Robocup 2020</a:t>
            </a:r>
            <a:endParaRPr lang="en-US" altLang="zh-CN" b="1">
              <a:solidFill>
                <a:schemeClr val="bg2"/>
              </a:solidFill>
            </a:endParaRPr>
          </a:p>
        </p:txBody>
      </p:sp>
      <p:sp>
        <p:nvSpPr>
          <p:cNvPr id="6" name="文本框 5"/>
          <p:cNvSpPr txBox="1"/>
          <p:nvPr/>
        </p:nvSpPr>
        <p:spPr>
          <a:xfrm>
            <a:off x="2485390" y="2103120"/>
            <a:ext cx="8851265" cy="2722880"/>
          </a:xfrm>
          <a:prstGeom prst="rect">
            <a:avLst/>
          </a:prstGeom>
          <a:noFill/>
        </p:spPr>
        <p:txBody>
          <a:bodyPr wrap="square" rtlCol="0">
            <a:spAutoFit/>
          </a:bodyPr>
          <a:p>
            <a:pPr fontAlgn="auto">
              <a:lnSpc>
                <a:spcPct val="150000"/>
              </a:lnSpc>
            </a:pPr>
            <a:r>
              <a:rPr lang="en-US" altLang="zh-CN" sz="4800" b="1">
                <a:solidFill>
                  <a:schemeClr val="tx1">
                    <a:lumMod val="75000"/>
                    <a:lumOff val="25000"/>
                  </a:schemeClr>
                </a:solidFill>
              </a:rPr>
              <a:t>Robocup </a:t>
            </a:r>
            <a:r>
              <a:rPr lang="zh-CN" altLang="en-US" sz="4800" b="1">
                <a:solidFill>
                  <a:schemeClr val="tx1">
                    <a:lumMod val="75000"/>
                    <a:lumOff val="25000"/>
                  </a:schemeClr>
                </a:solidFill>
              </a:rPr>
              <a:t>机器人世界杯中国赛</a:t>
            </a:r>
            <a:endParaRPr lang="zh-CN" altLang="en-US" sz="4800" b="1">
              <a:solidFill>
                <a:schemeClr val="tx1">
                  <a:lumMod val="75000"/>
                  <a:lumOff val="25000"/>
                </a:schemeClr>
              </a:solidFill>
            </a:endParaRPr>
          </a:p>
          <a:p>
            <a:pPr fontAlgn="auto">
              <a:lnSpc>
                <a:spcPct val="150000"/>
              </a:lnSpc>
            </a:pPr>
            <a:r>
              <a:rPr lang="zh-CN" altLang="en-US" sz="4800" b="1">
                <a:solidFill>
                  <a:schemeClr val="tx2"/>
                </a:solidFill>
              </a:rPr>
              <a:t>机器人救援仿真组</a:t>
            </a:r>
            <a:r>
              <a:rPr lang="zh-CN" altLang="en-US" sz="4800" b="1"/>
              <a:t> </a:t>
            </a:r>
            <a:r>
              <a:rPr lang="en-US" altLang="zh-CN" sz="4800" b="1">
                <a:solidFill>
                  <a:srgbClr val="BDB3FB"/>
                </a:solidFill>
              </a:rPr>
              <a:t>CSU_Yunlu</a:t>
            </a:r>
            <a:endParaRPr lang="zh-CN" altLang="en-US" b="1">
              <a:solidFill>
                <a:srgbClr val="BDB3FB"/>
              </a:solidFill>
            </a:endParaRPr>
          </a:p>
          <a:p>
            <a:pPr fontAlgn="auto">
              <a:lnSpc>
                <a:spcPct val="150000"/>
              </a:lnSpc>
            </a:pPr>
            <a:endParaRPr lang="zh-CN" altLang="en-US" b="1">
              <a:solidFill>
                <a:srgbClr val="BDB3FB"/>
              </a:solidFill>
            </a:endParaRPr>
          </a:p>
        </p:txBody>
      </p:sp>
      <p:cxnSp>
        <p:nvCxnSpPr>
          <p:cNvPr id="7" name="直接连接符 6"/>
          <p:cNvCxnSpPr/>
          <p:nvPr/>
        </p:nvCxnSpPr>
        <p:spPr>
          <a:xfrm flipV="1">
            <a:off x="2590165" y="4548505"/>
            <a:ext cx="8341995" cy="3302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4901565" y="4951095"/>
            <a:ext cx="6252845" cy="460375"/>
          </a:xfrm>
          <a:prstGeom prst="rect">
            <a:avLst/>
          </a:prstGeom>
          <a:noFill/>
        </p:spPr>
        <p:txBody>
          <a:bodyPr wrap="square" rtlCol="0">
            <a:spAutoFit/>
          </a:bodyPr>
          <a:p>
            <a:r>
              <a:rPr lang="zh-CN" altLang="en-US" sz="2400">
                <a:solidFill>
                  <a:schemeClr val="tx1">
                    <a:lumMod val="85000"/>
                    <a:lumOff val="15000"/>
                  </a:schemeClr>
                </a:solidFill>
              </a:rPr>
              <a:t>蔡冠宇</a:t>
            </a:r>
            <a:r>
              <a:rPr lang="zh-CN" altLang="en-US" sz="2400">
                <a:solidFill>
                  <a:schemeClr val="tx1">
                    <a:lumMod val="65000"/>
                    <a:lumOff val="35000"/>
                  </a:schemeClr>
                </a:solidFill>
              </a:rPr>
              <a:t> 越铂淳 高益基 陈冉飞 阳雅珣 葛雨晴</a:t>
            </a:r>
            <a:endParaRPr lang="zh-CN" altLang="en-US" sz="2400">
              <a:solidFill>
                <a:schemeClr val="tx1">
                  <a:lumMod val="65000"/>
                  <a:lumOff val="35000"/>
                </a:schemeClr>
              </a:solidFill>
            </a:endParaRPr>
          </a:p>
        </p:txBody>
      </p:sp>
      <p:sp>
        <p:nvSpPr>
          <p:cNvPr id="9" name="文本框 8"/>
          <p:cNvSpPr txBox="1"/>
          <p:nvPr/>
        </p:nvSpPr>
        <p:spPr>
          <a:xfrm>
            <a:off x="9638030" y="5662295"/>
            <a:ext cx="1548130" cy="460375"/>
          </a:xfrm>
          <a:prstGeom prst="rect">
            <a:avLst/>
          </a:prstGeom>
          <a:noFill/>
        </p:spPr>
        <p:txBody>
          <a:bodyPr wrap="square" rtlCol="0">
            <a:spAutoFit/>
          </a:bodyPr>
          <a:p>
            <a:r>
              <a:rPr lang="zh-CN" altLang="en-US" sz="2400">
                <a:solidFill>
                  <a:schemeClr val="tx1">
                    <a:lumMod val="65000"/>
                    <a:lumOff val="35000"/>
                  </a:schemeClr>
                </a:solidFill>
              </a:rPr>
              <a:t>中南大学</a:t>
            </a:r>
            <a:endParaRPr lang="zh-CN" altLang="en-US" sz="2400">
              <a:solidFill>
                <a:schemeClr val="tx1">
                  <a:lumMod val="65000"/>
                  <a:lumOff val="3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cxnSp>
        <p:nvCxnSpPr>
          <p:cNvPr id="7" name="文本框 3"/>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15595" y="424815"/>
            <a:ext cx="1990725" cy="521970"/>
          </a:xfrm>
          <a:prstGeom prst="rect">
            <a:avLst/>
          </a:prstGeom>
          <a:noFill/>
        </p:spPr>
        <p:txBody>
          <a:bodyPr wrap="square" rtlCol="0">
            <a:spAutoFit/>
          </a:bodyPr>
          <a:p>
            <a:r>
              <a:rPr lang="zh-CN" altLang="en-US" sz="2800" b="1">
                <a:solidFill>
                  <a:schemeClr val="tx1">
                    <a:lumMod val="50000"/>
                    <a:lumOff val="50000"/>
                  </a:schemeClr>
                </a:solidFill>
                <a:sym typeface="+mn-ea"/>
              </a:rPr>
              <a:t>聚类获取</a:t>
            </a:r>
            <a:endParaRPr lang="zh-CN" altLang="en-US" sz="2800" b="1">
              <a:solidFill>
                <a:schemeClr val="tx1">
                  <a:lumMod val="50000"/>
                  <a:lumOff val="50000"/>
                </a:schemeClr>
              </a:solidFill>
              <a:sym typeface="+mn-ea"/>
            </a:endParaRPr>
          </a:p>
        </p:txBody>
      </p:sp>
      <p:sp>
        <p:nvSpPr>
          <p:cNvPr id="3" name="文本框 2"/>
          <p:cNvSpPr txBox="1"/>
          <p:nvPr/>
        </p:nvSpPr>
        <p:spPr>
          <a:xfrm>
            <a:off x="262890" y="880110"/>
            <a:ext cx="6186170" cy="768350"/>
          </a:xfrm>
          <a:prstGeom prst="rect">
            <a:avLst/>
          </a:prstGeom>
          <a:noFill/>
        </p:spPr>
        <p:txBody>
          <a:bodyPr wrap="square" rtlCol="0">
            <a:spAutoFit/>
          </a:bodyPr>
          <a:p>
            <a:r>
              <a:rPr lang="zh-CN" altLang="en-US" sz="4400" b="1">
                <a:solidFill>
                  <a:schemeClr val="tx2"/>
                </a:solidFill>
                <a:sym typeface="+mn-ea"/>
              </a:rPr>
              <a:t>算法迭代</a:t>
            </a:r>
            <a:endParaRPr lang="zh-CN" altLang="en-US" sz="4400" b="1">
              <a:solidFill>
                <a:schemeClr val="tx2"/>
              </a:solidFill>
              <a:sym typeface="+mn-ea"/>
            </a:endParaRPr>
          </a:p>
        </p:txBody>
      </p:sp>
      <p:sp>
        <p:nvSpPr>
          <p:cNvPr id="10" name="文本框 9"/>
          <p:cNvSpPr txBox="1"/>
          <p:nvPr/>
        </p:nvSpPr>
        <p:spPr>
          <a:xfrm>
            <a:off x="2758440" y="1066800"/>
            <a:ext cx="6366510" cy="521970"/>
          </a:xfrm>
          <a:prstGeom prst="rect">
            <a:avLst/>
          </a:prstGeom>
          <a:noFill/>
        </p:spPr>
        <p:txBody>
          <a:bodyPr wrap="square" rtlCol="0">
            <a:spAutoFit/>
          </a:bodyPr>
          <a:p>
            <a:r>
              <a:rPr lang="en-US" altLang="zh-CN" sz="2800" b="1">
                <a:solidFill>
                  <a:schemeClr val="tx1">
                    <a:lumMod val="50000"/>
                    <a:lumOff val="50000"/>
                  </a:schemeClr>
                </a:solidFill>
                <a:sym typeface="+mn-ea"/>
              </a:rPr>
              <a:t>Improved Version</a:t>
            </a:r>
            <a:r>
              <a:rPr lang="zh-CN" altLang="en-US" sz="2800" b="1">
                <a:solidFill>
                  <a:schemeClr val="tx1">
                    <a:lumMod val="50000"/>
                    <a:lumOff val="50000"/>
                  </a:schemeClr>
                </a:solidFill>
                <a:sym typeface="+mn-ea"/>
              </a:rPr>
              <a:t>：</a:t>
            </a:r>
            <a:r>
              <a:rPr lang="en-US" altLang="zh-CN" sz="2800" b="1">
                <a:solidFill>
                  <a:schemeClr val="tx1">
                    <a:lumMod val="50000"/>
                    <a:lumOff val="50000"/>
                  </a:schemeClr>
                </a:solidFill>
                <a:sym typeface="+mn-ea"/>
              </a:rPr>
              <a:t>K-means++</a:t>
            </a:r>
            <a:endParaRPr lang="en-US" altLang="zh-CN" sz="2800" b="1">
              <a:solidFill>
                <a:schemeClr val="tx1">
                  <a:lumMod val="50000"/>
                  <a:lumOff val="50000"/>
                </a:schemeClr>
              </a:solidFill>
              <a:sym typeface="+mn-ea"/>
            </a:endParaRPr>
          </a:p>
        </p:txBody>
      </p:sp>
      <p:pic>
        <p:nvPicPr>
          <p:cNvPr id="6" name="图片 5" descr="kmean++过程1"/>
          <p:cNvPicPr>
            <a:picLocks noChangeAspect="1"/>
          </p:cNvPicPr>
          <p:nvPr/>
        </p:nvPicPr>
        <p:blipFill>
          <a:blip r:embed="rId1"/>
          <a:stretch>
            <a:fillRect/>
          </a:stretch>
        </p:blipFill>
        <p:spPr>
          <a:xfrm>
            <a:off x="485775" y="2985770"/>
            <a:ext cx="3447415" cy="2428875"/>
          </a:xfrm>
          <a:prstGeom prst="rect">
            <a:avLst/>
          </a:prstGeom>
        </p:spPr>
      </p:pic>
      <p:sp>
        <p:nvSpPr>
          <p:cNvPr id="17" name="矩形 16"/>
          <p:cNvSpPr/>
          <p:nvPr/>
        </p:nvSpPr>
        <p:spPr>
          <a:xfrm>
            <a:off x="485775" y="2985770"/>
            <a:ext cx="3488690" cy="2439035"/>
          </a:xfrm>
          <a:prstGeom prst="rect">
            <a:avLst/>
          </a:prstGeom>
          <a:solidFill>
            <a:schemeClr val="bg1">
              <a:lumMod val="65000"/>
              <a:alpha val="6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zh-CN" altLang="en-US"/>
          </a:p>
        </p:txBody>
      </p:sp>
      <p:pic>
        <p:nvPicPr>
          <p:cNvPr id="8" name="图片 7" descr="kmean++过程2"/>
          <p:cNvPicPr>
            <a:picLocks noChangeAspect="1"/>
          </p:cNvPicPr>
          <p:nvPr/>
        </p:nvPicPr>
        <p:blipFill>
          <a:blip r:embed="rId2"/>
          <a:stretch>
            <a:fillRect/>
          </a:stretch>
        </p:blipFill>
        <p:spPr>
          <a:xfrm>
            <a:off x="2856230" y="2985770"/>
            <a:ext cx="3448050" cy="2429510"/>
          </a:xfrm>
          <a:prstGeom prst="rect">
            <a:avLst/>
          </a:prstGeom>
        </p:spPr>
      </p:pic>
      <p:sp>
        <p:nvSpPr>
          <p:cNvPr id="16" name="矩形 15"/>
          <p:cNvSpPr/>
          <p:nvPr/>
        </p:nvSpPr>
        <p:spPr>
          <a:xfrm>
            <a:off x="2856230" y="2986405"/>
            <a:ext cx="3488690" cy="2438400"/>
          </a:xfrm>
          <a:prstGeom prst="rect">
            <a:avLst/>
          </a:prstGeom>
          <a:solidFill>
            <a:schemeClr val="bg1">
              <a:lumMod val="65000"/>
              <a:alpha val="6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zh-CN" altLang="en-US"/>
          </a:p>
        </p:txBody>
      </p:sp>
      <p:pic>
        <p:nvPicPr>
          <p:cNvPr id="11" name="图片 10" descr="kmean++过程3"/>
          <p:cNvPicPr>
            <a:picLocks noChangeAspect="1"/>
          </p:cNvPicPr>
          <p:nvPr/>
        </p:nvPicPr>
        <p:blipFill>
          <a:blip r:embed="rId3"/>
          <a:stretch>
            <a:fillRect/>
          </a:stretch>
        </p:blipFill>
        <p:spPr>
          <a:xfrm>
            <a:off x="5256530" y="2987040"/>
            <a:ext cx="3455035" cy="2438400"/>
          </a:xfrm>
          <a:prstGeom prst="rect">
            <a:avLst/>
          </a:prstGeom>
        </p:spPr>
      </p:pic>
      <p:sp>
        <p:nvSpPr>
          <p:cNvPr id="15" name="矩形 14"/>
          <p:cNvSpPr/>
          <p:nvPr/>
        </p:nvSpPr>
        <p:spPr>
          <a:xfrm>
            <a:off x="5256530" y="2987675"/>
            <a:ext cx="3488690" cy="2437765"/>
          </a:xfrm>
          <a:prstGeom prst="rect">
            <a:avLst/>
          </a:prstGeom>
          <a:solidFill>
            <a:schemeClr val="bg1">
              <a:lumMod val="65000"/>
              <a:alpha val="6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zh-CN" altLang="en-US"/>
          </a:p>
        </p:txBody>
      </p:sp>
      <p:pic>
        <p:nvPicPr>
          <p:cNvPr id="12" name="图片 11" descr="kmean++过程4"/>
          <p:cNvPicPr>
            <a:picLocks noChangeAspect="1"/>
          </p:cNvPicPr>
          <p:nvPr/>
        </p:nvPicPr>
        <p:blipFill>
          <a:blip r:embed="rId4"/>
          <a:stretch>
            <a:fillRect/>
          </a:stretch>
        </p:blipFill>
        <p:spPr>
          <a:xfrm>
            <a:off x="7726045" y="2985770"/>
            <a:ext cx="3479800" cy="2412365"/>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16" grpId="0" bldLvl="0" animBg="1"/>
      <p:bldP spid="15"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880110"/>
            <a:ext cx="3471545" cy="768350"/>
          </a:xfrm>
          <a:prstGeom prst="rect">
            <a:avLst/>
          </a:prstGeom>
          <a:noFill/>
        </p:spPr>
        <p:txBody>
          <a:bodyPr wrap="square" rtlCol="0">
            <a:spAutoFit/>
          </a:bodyPr>
          <a:p>
            <a:r>
              <a:rPr lang="zh-CN" altLang="en-US" sz="4400" b="1">
                <a:solidFill>
                  <a:schemeClr val="tx2"/>
                </a:solidFill>
                <a:sym typeface="+mn-ea"/>
              </a:rPr>
              <a:t>智能体分配</a:t>
            </a:r>
            <a:endParaRPr lang="zh-CN" altLang="en-US" sz="4400" b="1">
              <a:solidFill>
                <a:schemeClr val="tx2"/>
              </a:solidFill>
              <a:sym typeface="+mn-ea"/>
            </a:endParaRPr>
          </a:p>
        </p:txBody>
      </p:sp>
      <p:sp>
        <p:nvSpPr>
          <p:cNvPr id="4" name="文本框 3"/>
          <p:cNvSpPr txBox="1"/>
          <p:nvPr/>
        </p:nvSpPr>
        <p:spPr>
          <a:xfrm>
            <a:off x="1136650" y="2246630"/>
            <a:ext cx="9707880" cy="460375"/>
          </a:xfrm>
          <a:prstGeom prst="rect">
            <a:avLst/>
          </a:prstGeom>
          <a:noFill/>
        </p:spPr>
        <p:txBody>
          <a:bodyPr wrap="square" rtlCol="0">
            <a:spAutoFit/>
          </a:bodyPr>
          <a:p>
            <a:pPr marL="342900" indent="-342900">
              <a:buFont typeface="Wingdings" panose="05000000000000000000" charset="0"/>
              <a:buChar char=""/>
            </a:pPr>
            <a:r>
              <a:rPr lang="zh-CN" altLang="en-US" sz="2400">
                <a:solidFill>
                  <a:schemeClr val="tx1">
                    <a:lumMod val="50000"/>
                    <a:lumOff val="50000"/>
                  </a:schemeClr>
                </a:solidFill>
              </a:rPr>
              <a:t>对智能体进行任务分工，以最小的代价将其分配到划分好的聚类中去</a:t>
            </a:r>
            <a:endParaRPr lang="zh-CN" altLang="en-US" sz="2400">
              <a:solidFill>
                <a:schemeClr val="tx1">
                  <a:lumMod val="50000"/>
                  <a:lumOff val="50000"/>
                </a:schemeClr>
              </a:solidFill>
            </a:endParaRPr>
          </a:p>
        </p:txBody>
      </p:sp>
      <p:pic>
        <p:nvPicPr>
          <p:cNvPr id="6" name="图片 5"/>
          <p:cNvPicPr>
            <a:picLocks noChangeAspect="1"/>
          </p:cNvPicPr>
          <p:nvPr/>
        </p:nvPicPr>
        <p:blipFill>
          <a:blip r:embed="rId1"/>
          <a:stretch>
            <a:fillRect/>
          </a:stretch>
        </p:blipFill>
        <p:spPr>
          <a:xfrm>
            <a:off x="7449185" y="3187700"/>
            <a:ext cx="1212850" cy="1212850"/>
          </a:xfrm>
          <a:prstGeom prst="rect">
            <a:avLst/>
          </a:prstGeom>
        </p:spPr>
      </p:pic>
      <p:pic>
        <p:nvPicPr>
          <p:cNvPr id="10" name="图片 9"/>
          <p:cNvPicPr>
            <a:picLocks noChangeAspect="1"/>
          </p:cNvPicPr>
          <p:nvPr/>
        </p:nvPicPr>
        <p:blipFill>
          <a:blip r:embed="rId1"/>
          <a:stretch>
            <a:fillRect/>
          </a:stretch>
        </p:blipFill>
        <p:spPr>
          <a:xfrm>
            <a:off x="7453630" y="4451985"/>
            <a:ext cx="1209040" cy="1209040"/>
          </a:xfrm>
          <a:prstGeom prst="rect">
            <a:avLst/>
          </a:prstGeom>
        </p:spPr>
      </p:pic>
      <p:pic>
        <p:nvPicPr>
          <p:cNvPr id="11" name="图片 10"/>
          <p:cNvPicPr>
            <a:picLocks noChangeAspect="1"/>
          </p:cNvPicPr>
          <p:nvPr/>
        </p:nvPicPr>
        <p:blipFill>
          <a:blip r:embed="rId1"/>
          <a:stretch>
            <a:fillRect/>
          </a:stretch>
        </p:blipFill>
        <p:spPr>
          <a:xfrm>
            <a:off x="8662670" y="4537075"/>
            <a:ext cx="1223010" cy="1223010"/>
          </a:xfrm>
          <a:prstGeom prst="rect">
            <a:avLst/>
          </a:prstGeom>
        </p:spPr>
      </p:pic>
      <p:pic>
        <p:nvPicPr>
          <p:cNvPr id="12" name="图片 11"/>
          <p:cNvPicPr>
            <a:picLocks noChangeAspect="1"/>
          </p:cNvPicPr>
          <p:nvPr/>
        </p:nvPicPr>
        <p:blipFill>
          <a:blip r:embed="rId1"/>
          <a:stretch>
            <a:fillRect/>
          </a:stretch>
        </p:blipFill>
        <p:spPr>
          <a:xfrm>
            <a:off x="8662670" y="3326765"/>
            <a:ext cx="1223010" cy="1223010"/>
          </a:xfrm>
          <a:prstGeom prst="rect">
            <a:avLst/>
          </a:prstGeom>
        </p:spPr>
      </p:pic>
      <p:pic>
        <p:nvPicPr>
          <p:cNvPr id="13" name="图片 12" descr="消防车"/>
          <p:cNvPicPr>
            <a:picLocks noChangeAspect="1"/>
          </p:cNvPicPr>
          <p:nvPr/>
        </p:nvPicPr>
        <p:blipFill>
          <a:blip r:embed="rId2"/>
          <a:stretch>
            <a:fillRect/>
          </a:stretch>
        </p:blipFill>
        <p:spPr>
          <a:xfrm>
            <a:off x="3458845" y="4549140"/>
            <a:ext cx="1427480" cy="1427480"/>
          </a:xfrm>
          <a:prstGeom prst="rect">
            <a:avLst/>
          </a:prstGeom>
        </p:spPr>
      </p:pic>
      <p:pic>
        <p:nvPicPr>
          <p:cNvPr id="14" name="图片 13" descr="消防车"/>
          <p:cNvPicPr>
            <a:picLocks noChangeAspect="1"/>
          </p:cNvPicPr>
          <p:nvPr/>
        </p:nvPicPr>
        <p:blipFill>
          <a:blip r:embed="rId2"/>
          <a:stretch>
            <a:fillRect/>
          </a:stretch>
        </p:blipFill>
        <p:spPr>
          <a:xfrm>
            <a:off x="3467735" y="3435985"/>
            <a:ext cx="1427480" cy="1427480"/>
          </a:xfrm>
          <a:prstGeom prst="rect">
            <a:avLst/>
          </a:prstGeom>
        </p:spPr>
      </p:pic>
      <p:pic>
        <p:nvPicPr>
          <p:cNvPr id="15" name="图片 14" descr="消防车"/>
          <p:cNvPicPr>
            <a:picLocks noChangeAspect="1"/>
          </p:cNvPicPr>
          <p:nvPr/>
        </p:nvPicPr>
        <p:blipFill>
          <a:blip r:embed="rId2"/>
          <a:stretch>
            <a:fillRect/>
          </a:stretch>
        </p:blipFill>
        <p:spPr>
          <a:xfrm>
            <a:off x="2011045" y="4085590"/>
            <a:ext cx="1427480" cy="1427480"/>
          </a:xfrm>
          <a:prstGeom prst="rect">
            <a:avLst/>
          </a:prstGeom>
        </p:spPr>
      </p:pic>
      <p:pic>
        <p:nvPicPr>
          <p:cNvPr id="16" name="图片 15" descr="消防车"/>
          <p:cNvPicPr>
            <a:picLocks noChangeAspect="1"/>
          </p:cNvPicPr>
          <p:nvPr/>
        </p:nvPicPr>
        <p:blipFill>
          <a:blip r:embed="rId2"/>
          <a:stretch>
            <a:fillRect/>
          </a:stretch>
        </p:blipFill>
        <p:spPr>
          <a:xfrm>
            <a:off x="2019935" y="2972435"/>
            <a:ext cx="1427480" cy="1427480"/>
          </a:xfrm>
          <a:prstGeom prst="rect">
            <a:avLst/>
          </a:prstGeom>
        </p:spPr>
      </p:pic>
      <p:cxnSp>
        <p:nvCxnSpPr>
          <p:cNvPr id="17" name="直接箭头连接符 16"/>
          <p:cNvCxnSpPr/>
          <p:nvPr/>
        </p:nvCxnSpPr>
        <p:spPr>
          <a:xfrm flipV="1">
            <a:off x="5048250" y="4485005"/>
            <a:ext cx="2160905" cy="20955"/>
          </a:xfrm>
          <a:prstGeom prst="straightConnector1">
            <a:avLst/>
          </a:prstGeom>
          <a:ln w="76200">
            <a:solidFill>
              <a:srgbClr val="B8B2FB"/>
            </a:solidFill>
            <a:tailEnd type="arrow"/>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2805430" y="5917565"/>
            <a:ext cx="1496060" cy="521970"/>
          </a:xfrm>
          <a:prstGeom prst="rect">
            <a:avLst/>
          </a:prstGeom>
          <a:noFill/>
        </p:spPr>
        <p:txBody>
          <a:bodyPr wrap="square" rtlCol="0">
            <a:spAutoFit/>
          </a:bodyPr>
          <a:p>
            <a:r>
              <a:rPr lang="en-US" altLang="zh-CN" sz="2800" b="1">
                <a:solidFill>
                  <a:schemeClr val="tx2"/>
                </a:solidFill>
                <a:sym typeface="+mn-ea"/>
              </a:rPr>
              <a:t>Agent</a:t>
            </a:r>
            <a:endParaRPr lang="en-US" altLang="zh-CN" sz="2800" b="1">
              <a:solidFill>
                <a:schemeClr val="tx2"/>
              </a:solidFill>
              <a:sym typeface="+mn-ea"/>
            </a:endParaRPr>
          </a:p>
        </p:txBody>
      </p:sp>
      <p:sp>
        <p:nvSpPr>
          <p:cNvPr id="19" name="文本框 18"/>
          <p:cNvSpPr txBox="1"/>
          <p:nvPr/>
        </p:nvSpPr>
        <p:spPr>
          <a:xfrm>
            <a:off x="8054975" y="5897880"/>
            <a:ext cx="1496060" cy="521970"/>
          </a:xfrm>
          <a:prstGeom prst="rect">
            <a:avLst/>
          </a:prstGeom>
          <a:noFill/>
        </p:spPr>
        <p:txBody>
          <a:bodyPr wrap="square" rtlCol="0">
            <a:spAutoFit/>
          </a:bodyPr>
          <a:p>
            <a:r>
              <a:rPr lang="en-US" altLang="zh-CN" sz="2800" b="1">
                <a:solidFill>
                  <a:schemeClr val="tx2"/>
                </a:solidFill>
                <a:sym typeface="+mn-ea"/>
              </a:rPr>
              <a:t>Task</a:t>
            </a:r>
            <a:endParaRPr lang="en-US" altLang="zh-CN" sz="2800" b="1">
              <a:solidFill>
                <a:schemeClr val="tx2"/>
              </a:solidFill>
              <a:sym typeface="+mn-ea"/>
            </a:endParaRPr>
          </a:p>
        </p:txBody>
      </p:sp>
      <p:sp>
        <p:nvSpPr>
          <p:cNvPr id="20" name="文本框 19"/>
          <p:cNvSpPr txBox="1"/>
          <p:nvPr/>
        </p:nvSpPr>
        <p:spPr>
          <a:xfrm>
            <a:off x="5194935" y="3919220"/>
            <a:ext cx="2258695" cy="460375"/>
          </a:xfrm>
          <a:prstGeom prst="rect">
            <a:avLst/>
          </a:prstGeom>
          <a:noFill/>
        </p:spPr>
        <p:txBody>
          <a:bodyPr wrap="square" rtlCol="0">
            <a:spAutoFit/>
          </a:bodyPr>
          <a:p>
            <a:r>
              <a:rPr lang="zh-CN" altLang="en-US" sz="2400" b="1">
                <a:solidFill>
                  <a:srgbClr val="BDB3FB"/>
                </a:solidFill>
              </a:rPr>
              <a:t>匈牙利算法</a:t>
            </a:r>
            <a:endParaRPr lang="zh-CN" altLang="en-US" sz="2400" b="1">
              <a:solidFill>
                <a:srgbClr val="BDB3FB"/>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4" nodeType="clickEffect">
                                  <p:stCondLst>
                                    <p:cond delay="0"/>
                                  </p:stCondLst>
                                  <p:iterate type="lt">
                                    <p:tmPct val="50000"/>
                                  </p:iterate>
                                  <p:childTnLst>
                                    <p:set>
                                      <p:cBhvr>
                                        <p:cTn id="6" dur="1" fill="hold">
                                          <p:stCondLst>
                                            <p:cond delay="0"/>
                                          </p:stCondLst>
                                        </p:cTn>
                                        <p:tgtEl>
                                          <p:spTgt spid="20"/>
                                        </p:tgtEl>
                                        <p:attrNameLst>
                                          <p:attrName>style.visibility</p:attrName>
                                        </p:attrNameLst>
                                      </p:cBhvr>
                                      <p:to>
                                        <p:strVal val="visible"/>
                                      </p:to>
                                    </p:set>
                                    <p:anim calcmode="discrete" valueType="clr">
                                      <p:cBhvr override="childStyle">
                                        <p:cTn id="7" dur="80"/>
                                        <p:tgtEl>
                                          <p:spTgt spid="20"/>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20"/>
                                        </p:tgtEl>
                                        <p:attrNameLst>
                                          <p:attrName>fillcolor</p:attrName>
                                        </p:attrNameLst>
                                      </p:cBhvr>
                                      <p:tavLst>
                                        <p:tav tm="0">
                                          <p:val>
                                            <p:clrVal>
                                              <a:schemeClr val="accent2"/>
                                            </p:clrVal>
                                          </p:val>
                                        </p:tav>
                                        <p:tav tm="50000">
                                          <p:val>
                                            <p:clrVal>
                                              <a:schemeClr val="hlink"/>
                                            </p:clrVal>
                                          </p:val>
                                        </p:tav>
                                      </p:tavLst>
                                    </p:anim>
                                    <p:set>
                                      <p:cBhvr>
                                        <p:cTn id="9" dur="80"/>
                                        <p:tgtEl>
                                          <p:spTgt spid="20"/>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1"/>
      <p:bldP spid="20" grpId="2"/>
      <p:bldP spid="20" grpId="3"/>
      <p:bldP spid="20" grpId="4"/>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880110"/>
            <a:ext cx="6186170" cy="768350"/>
          </a:xfrm>
          <a:prstGeom prst="rect">
            <a:avLst/>
          </a:prstGeom>
          <a:noFill/>
        </p:spPr>
        <p:txBody>
          <a:bodyPr wrap="square" rtlCol="0">
            <a:spAutoFit/>
          </a:bodyPr>
          <a:p>
            <a:r>
              <a:rPr lang="zh-CN" altLang="en-US" sz="4400" b="1">
                <a:solidFill>
                  <a:schemeClr val="tx2"/>
                </a:solidFill>
                <a:sym typeface="+mn-ea"/>
              </a:rPr>
              <a:t>匈牙利算法</a:t>
            </a:r>
            <a:endParaRPr lang="zh-CN" altLang="en-US" sz="4400" b="1">
              <a:solidFill>
                <a:schemeClr val="tx2"/>
              </a:solidFill>
              <a:sym typeface="+mn-ea"/>
            </a:endParaRPr>
          </a:p>
        </p:txBody>
      </p:sp>
      <p:sp>
        <p:nvSpPr>
          <p:cNvPr id="4" name="文本框 3"/>
          <p:cNvSpPr txBox="1"/>
          <p:nvPr/>
        </p:nvSpPr>
        <p:spPr>
          <a:xfrm>
            <a:off x="452755" y="2180590"/>
            <a:ext cx="5741035" cy="3969385"/>
          </a:xfrm>
          <a:prstGeom prst="rect">
            <a:avLst/>
          </a:prstGeom>
          <a:noFill/>
        </p:spPr>
        <p:txBody>
          <a:bodyPr wrap="square" rtlCol="0">
            <a:spAutoFit/>
          </a:bodyPr>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任务分配（即</a:t>
            </a:r>
            <a:r>
              <a:rPr lang="zh-CN" altLang="en-US" sz="2400" b="1">
                <a:solidFill>
                  <a:schemeClr val="tx1">
                    <a:lumMod val="50000"/>
                    <a:lumOff val="50000"/>
                  </a:schemeClr>
                </a:solidFill>
              </a:rPr>
              <a:t>二分图最大分配</a:t>
            </a:r>
            <a:r>
              <a:rPr lang="zh-CN" altLang="en-US" sz="2400">
                <a:solidFill>
                  <a:schemeClr val="tx1">
                    <a:lumMod val="50000"/>
                    <a:lumOff val="50000"/>
                  </a:schemeClr>
                </a:solidFill>
              </a:rPr>
              <a:t>）算法，利用代价矩阵表示智能体与聚类之间的代价，通过欧式定律作为代价矩阵中的代价值。</a:t>
            </a:r>
            <a:endParaRPr lang="zh-CN" altLang="en-US"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代价矩阵的横纵两边即为二分图最大匹配的对应类别的元素，最后返回一个分配结果，将智能体分配到对应的聚类。</a:t>
            </a:r>
            <a:endParaRPr lang="zh-CN" altLang="en-US" sz="2400">
              <a:solidFill>
                <a:schemeClr val="tx1">
                  <a:lumMod val="50000"/>
                  <a:lumOff val="50000"/>
                </a:schemeClr>
              </a:solidFill>
            </a:endParaRPr>
          </a:p>
        </p:txBody>
      </p:sp>
      <p:sp>
        <p:nvSpPr>
          <p:cNvPr id="2" name="文本框 1"/>
          <p:cNvSpPr txBox="1"/>
          <p:nvPr/>
        </p:nvSpPr>
        <p:spPr>
          <a:xfrm>
            <a:off x="315595" y="424815"/>
            <a:ext cx="1990725" cy="521970"/>
          </a:xfrm>
          <a:prstGeom prst="rect">
            <a:avLst/>
          </a:prstGeom>
          <a:noFill/>
        </p:spPr>
        <p:txBody>
          <a:bodyPr wrap="square" rtlCol="0">
            <a:spAutoFit/>
          </a:bodyPr>
          <a:p>
            <a:r>
              <a:rPr lang="zh-CN" altLang="en-US" sz="2800" b="1">
                <a:solidFill>
                  <a:schemeClr val="tx1">
                    <a:lumMod val="50000"/>
                    <a:lumOff val="50000"/>
                  </a:schemeClr>
                </a:solidFill>
                <a:sym typeface="+mn-ea"/>
              </a:rPr>
              <a:t>智能体分配</a:t>
            </a:r>
            <a:endParaRPr lang="zh-CN" altLang="en-US" sz="2800" b="1">
              <a:solidFill>
                <a:schemeClr val="tx1">
                  <a:lumMod val="50000"/>
                  <a:lumOff val="50000"/>
                </a:schemeClr>
              </a:solidFill>
              <a:sym typeface="+mn-ea"/>
            </a:endParaRPr>
          </a:p>
        </p:txBody>
      </p:sp>
      <p:sp>
        <p:nvSpPr>
          <p:cNvPr id="9" name="椭圆 8"/>
          <p:cNvSpPr/>
          <p:nvPr/>
        </p:nvSpPr>
        <p:spPr>
          <a:xfrm>
            <a:off x="7169150" y="2510155"/>
            <a:ext cx="544195" cy="544195"/>
          </a:xfrm>
          <a:prstGeom prst="ellipse">
            <a:avLst/>
          </a:prstGeom>
          <a:solidFill>
            <a:schemeClr val="accent2">
              <a:lumMod val="20000"/>
              <a:lumOff val="80000"/>
            </a:schemeClr>
          </a:solidFill>
          <a:ln>
            <a:solidFill>
              <a:srgbClr val="F3C1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椭圆 9"/>
          <p:cNvSpPr/>
          <p:nvPr/>
        </p:nvSpPr>
        <p:spPr>
          <a:xfrm>
            <a:off x="7188835" y="3295015"/>
            <a:ext cx="544195" cy="544195"/>
          </a:xfrm>
          <a:prstGeom prst="ellipse">
            <a:avLst/>
          </a:prstGeom>
          <a:solidFill>
            <a:schemeClr val="accent2">
              <a:lumMod val="20000"/>
              <a:lumOff val="80000"/>
            </a:schemeClr>
          </a:solidFill>
          <a:ln>
            <a:solidFill>
              <a:srgbClr val="F3C1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椭圆 10"/>
          <p:cNvSpPr/>
          <p:nvPr/>
        </p:nvSpPr>
        <p:spPr>
          <a:xfrm>
            <a:off x="7208520" y="4081145"/>
            <a:ext cx="544195" cy="544195"/>
          </a:xfrm>
          <a:prstGeom prst="ellipse">
            <a:avLst/>
          </a:prstGeom>
          <a:solidFill>
            <a:schemeClr val="accent2">
              <a:lumMod val="20000"/>
              <a:lumOff val="80000"/>
            </a:schemeClr>
          </a:solidFill>
          <a:ln>
            <a:solidFill>
              <a:srgbClr val="F3C1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椭圆 11"/>
          <p:cNvSpPr/>
          <p:nvPr/>
        </p:nvSpPr>
        <p:spPr>
          <a:xfrm>
            <a:off x="7208520" y="5340350"/>
            <a:ext cx="544195" cy="544195"/>
          </a:xfrm>
          <a:prstGeom prst="ellipse">
            <a:avLst/>
          </a:prstGeom>
          <a:solidFill>
            <a:schemeClr val="accent2">
              <a:lumMod val="20000"/>
              <a:lumOff val="80000"/>
            </a:schemeClr>
          </a:solidFill>
          <a:ln>
            <a:solidFill>
              <a:srgbClr val="F3C1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椭圆 12"/>
          <p:cNvSpPr/>
          <p:nvPr/>
        </p:nvSpPr>
        <p:spPr>
          <a:xfrm>
            <a:off x="10157460" y="2510155"/>
            <a:ext cx="544195" cy="544195"/>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椭圆 13"/>
          <p:cNvSpPr/>
          <p:nvPr/>
        </p:nvSpPr>
        <p:spPr>
          <a:xfrm>
            <a:off x="10157460" y="3295015"/>
            <a:ext cx="544195" cy="544195"/>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椭圆 14"/>
          <p:cNvSpPr/>
          <p:nvPr/>
        </p:nvSpPr>
        <p:spPr>
          <a:xfrm>
            <a:off x="10157460" y="4081145"/>
            <a:ext cx="544195" cy="544195"/>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椭圆 15"/>
          <p:cNvSpPr/>
          <p:nvPr/>
        </p:nvSpPr>
        <p:spPr>
          <a:xfrm>
            <a:off x="10157460" y="5340350"/>
            <a:ext cx="544195" cy="544195"/>
          </a:xfrm>
          <a:prstGeom prst="ellipse">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文本框 16"/>
          <p:cNvSpPr txBox="1"/>
          <p:nvPr/>
        </p:nvSpPr>
        <p:spPr>
          <a:xfrm>
            <a:off x="7225665" y="4747895"/>
            <a:ext cx="798195" cy="503555"/>
          </a:xfrm>
          <a:prstGeom prst="rect">
            <a:avLst/>
          </a:prstGeom>
          <a:noFill/>
        </p:spPr>
        <p:txBody>
          <a:bodyPr vert="eaVert" wrap="square" rtlCol="0">
            <a:spAutoFit/>
          </a:bodyPr>
          <a:p>
            <a:r>
              <a:rPr lang="en-US" altLang="zh-CN" sz="4000" b="1">
                <a:solidFill>
                  <a:srgbClr val="FFE4D4"/>
                </a:solidFill>
              </a:rPr>
              <a:t>...</a:t>
            </a:r>
            <a:endParaRPr lang="en-US" altLang="zh-CN" sz="4000" b="1">
              <a:solidFill>
                <a:srgbClr val="FFE4D4"/>
              </a:solidFill>
            </a:endParaRPr>
          </a:p>
        </p:txBody>
      </p:sp>
      <p:sp>
        <p:nvSpPr>
          <p:cNvPr id="18" name="文本框 17"/>
          <p:cNvSpPr txBox="1"/>
          <p:nvPr/>
        </p:nvSpPr>
        <p:spPr>
          <a:xfrm>
            <a:off x="10187305" y="4756785"/>
            <a:ext cx="798195" cy="503555"/>
          </a:xfrm>
          <a:prstGeom prst="rect">
            <a:avLst/>
          </a:prstGeom>
          <a:noFill/>
        </p:spPr>
        <p:txBody>
          <a:bodyPr vert="eaVert" wrap="square" rtlCol="0">
            <a:spAutoFit/>
          </a:bodyPr>
          <a:p>
            <a:r>
              <a:rPr lang="en-US" altLang="zh-CN" sz="4000" b="1">
                <a:solidFill>
                  <a:srgbClr val="94C4EA"/>
                </a:solidFill>
              </a:rPr>
              <a:t>...</a:t>
            </a:r>
            <a:endParaRPr lang="en-US" altLang="zh-CN" sz="4000" b="1">
              <a:solidFill>
                <a:srgbClr val="94C4EA"/>
              </a:solidFill>
            </a:endParaRPr>
          </a:p>
        </p:txBody>
      </p:sp>
      <p:cxnSp>
        <p:nvCxnSpPr>
          <p:cNvPr id="19" name="直接连接符 18"/>
          <p:cNvCxnSpPr>
            <a:stCxn id="9" idx="6"/>
            <a:endCxn id="13" idx="2"/>
          </p:cNvCxnSpPr>
          <p:nvPr/>
        </p:nvCxnSpPr>
        <p:spPr>
          <a:xfrm>
            <a:off x="7713345" y="2782570"/>
            <a:ext cx="2444115" cy="0"/>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a:endCxn id="14" idx="2"/>
          </p:cNvCxnSpPr>
          <p:nvPr/>
        </p:nvCxnSpPr>
        <p:spPr>
          <a:xfrm>
            <a:off x="7728585" y="2833370"/>
            <a:ext cx="2428875" cy="734060"/>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9" idx="6"/>
            <a:endCxn id="15" idx="2"/>
          </p:cNvCxnSpPr>
          <p:nvPr/>
        </p:nvCxnSpPr>
        <p:spPr>
          <a:xfrm>
            <a:off x="7713345" y="2782570"/>
            <a:ext cx="2444115" cy="1570990"/>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a:stCxn id="9" idx="6"/>
            <a:endCxn id="16" idx="2"/>
          </p:cNvCxnSpPr>
          <p:nvPr/>
        </p:nvCxnSpPr>
        <p:spPr>
          <a:xfrm>
            <a:off x="7713345" y="2782570"/>
            <a:ext cx="2444115" cy="2830195"/>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10" idx="6"/>
            <a:endCxn id="13" idx="2"/>
          </p:cNvCxnSpPr>
          <p:nvPr/>
        </p:nvCxnSpPr>
        <p:spPr>
          <a:xfrm flipV="1">
            <a:off x="7733030" y="2782570"/>
            <a:ext cx="2424430" cy="784860"/>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11" idx="6"/>
            <a:endCxn id="14" idx="2"/>
          </p:cNvCxnSpPr>
          <p:nvPr/>
        </p:nvCxnSpPr>
        <p:spPr>
          <a:xfrm flipV="1">
            <a:off x="7752715" y="3567430"/>
            <a:ext cx="2404745" cy="786130"/>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endCxn id="15" idx="2"/>
          </p:cNvCxnSpPr>
          <p:nvPr/>
        </p:nvCxnSpPr>
        <p:spPr>
          <a:xfrm>
            <a:off x="7728585" y="3518535"/>
            <a:ext cx="2428875" cy="835025"/>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a:endCxn id="14" idx="2"/>
          </p:cNvCxnSpPr>
          <p:nvPr/>
        </p:nvCxnSpPr>
        <p:spPr>
          <a:xfrm flipV="1">
            <a:off x="7769225" y="3567430"/>
            <a:ext cx="2388235" cy="11430"/>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a:endCxn id="16" idx="2"/>
          </p:cNvCxnSpPr>
          <p:nvPr/>
        </p:nvCxnSpPr>
        <p:spPr>
          <a:xfrm>
            <a:off x="7788910" y="3578860"/>
            <a:ext cx="2368550" cy="2033905"/>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a:endCxn id="13" idx="2"/>
          </p:cNvCxnSpPr>
          <p:nvPr/>
        </p:nvCxnSpPr>
        <p:spPr>
          <a:xfrm flipV="1">
            <a:off x="7769225" y="2782570"/>
            <a:ext cx="2388235" cy="1541780"/>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a:stCxn id="11" idx="6"/>
            <a:endCxn id="15" idx="2"/>
          </p:cNvCxnSpPr>
          <p:nvPr/>
        </p:nvCxnSpPr>
        <p:spPr>
          <a:xfrm>
            <a:off x="7752715" y="4353560"/>
            <a:ext cx="2404745" cy="0"/>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11" idx="6"/>
            <a:endCxn id="16" idx="2"/>
          </p:cNvCxnSpPr>
          <p:nvPr/>
        </p:nvCxnSpPr>
        <p:spPr>
          <a:xfrm>
            <a:off x="7752715" y="4353560"/>
            <a:ext cx="2404745" cy="1259205"/>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12" idx="6"/>
            <a:endCxn id="13" idx="2"/>
          </p:cNvCxnSpPr>
          <p:nvPr/>
        </p:nvCxnSpPr>
        <p:spPr>
          <a:xfrm flipV="1">
            <a:off x="7752715" y="2782570"/>
            <a:ext cx="2404745" cy="2830195"/>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V="1">
            <a:off x="7809230" y="3518535"/>
            <a:ext cx="2357755" cy="2075180"/>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a:endCxn id="15" idx="2"/>
          </p:cNvCxnSpPr>
          <p:nvPr/>
        </p:nvCxnSpPr>
        <p:spPr>
          <a:xfrm flipV="1">
            <a:off x="7849870" y="4353560"/>
            <a:ext cx="2307590" cy="1260475"/>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12" idx="6"/>
            <a:endCxn id="16" idx="2"/>
          </p:cNvCxnSpPr>
          <p:nvPr/>
        </p:nvCxnSpPr>
        <p:spPr>
          <a:xfrm>
            <a:off x="7752715" y="5612765"/>
            <a:ext cx="2404745" cy="0"/>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7225030" y="2531745"/>
            <a:ext cx="624840" cy="460375"/>
          </a:xfrm>
          <a:prstGeom prst="rect">
            <a:avLst/>
          </a:prstGeom>
          <a:noFill/>
        </p:spPr>
        <p:txBody>
          <a:bodyPr wrap="square" rtlCol="0">
            <a:spAutoFit/>
          </a:bodyPr>
          <a:p>
            <a:r>
              <a:rPr lang="en-US" altLang="zh-CN" sz="2400" b="1">
                <a:solidFill>
                  <a:schemeClr val="tx2"/>
                </a:solidFill>
              </a:rPr>
              <a:t>A</a:t>
            </a:r>
            <a:r>
              <a:rPr lang="en-US" altLang="zh-CN" sz="2400" b="1" baseline="-25000">
                <a:solidFill>
                  <a:schemeClr val="tx2"/>
                </a:solidFill>
                <a:uFillTx/>
              </a:rPr>
              <a:t>1</a:t>
            </a:r>
            <a:endParaRPr lang="en-US" altLang="zh-CN" sz="2400" b="1" baseline="-25000">
              <a:solidFill>
                <a:schemeClr val="tx2"/>
              </a:solidFill>
              <a:uFillTx/>
            </a:endParaRPr>
          </a:p>
        </p:txBody>
      </p:sp>
      <p:sp>
        <p:nvSpPr>
          <p:cNvPr id="38" name="文本框 37"/>
          <p:cNvSpPr txBox="1"/>
          <p:nvPr/>
        </p:nvSpPr>
        <p:spPr>
          <a:xfrm>
            <a:off x="7228205" y="3319780"/>
            <a:ext cx="624840" cy="460375"/>
          </a:xfrm>
          <a:prstGeom prst="rect">
            <a:avLst/>
          </a:prstGeom>
          <a:noFill/>
        </p:spPr>
        <p:txBody>
          <a:bodyPr wrap="square" rtlCol="0">
            <a:spAutoFit/>
          </a:bodyPr>
          <a:p>
            <a:r>
              <a:rPr lang="en-US" altLang="zh-CN" sz="2400" b="1">
                <a:solidFill>
                  <a:schemeClr val="tx2"/>
                </a:solidFill>
              </a:rPr>
              <a:t>A</a:t>
            </a:r>
            <a:r>
              <a:rPr lang="en-US" altLang="zh-CN" sz="2400" b="1" baseline="-25000">
                <a:solidFill>
                  <a:schemeClr val="tx2"/>
                </a:solidFill>
                <a:uFillTx/>
              </a:rPr>
              <a:t>2</a:t>
            </a:r>
            <a:endParaRPr lang="en-US" altLang="zh-CN" sz="2400" b="1" baseline="-25000">
              <a:solidFill>
                <a:schemeClr val="tx2"/>
              </a:solidFill>
              <a:uFillTx/>
            </a:endParaRPr>
          </a:p>
        </p:txBody>
      </p:sp>
      <p:sp>
        <p:nvSpPr>
          <p:cNvPr id="39" name="文本框 38"/>
          <p:cNvSpPr txBox="1"/>
          <p:nvPr/>
        </p:nvSpPr>
        <p:spPr>
          <a:xfrm>
            <a:off x="7247255" y="4104005"/>
            <a:ext cx="624840" cy="460375"/>
          </a:xfrm>
          <a:prstGeom prst="rect">
            <a:avLst/>
          </a:prstGeom>
          <a:noFill/>
        </p:spPr>
        <p:txBody>
          <a:bodyPr wrap="square" rtlCol="0">
            <a:spAutoFit/>
          </a:bodyPr>
          <a:p>
            <a:r>
              <a:rPr lang="en-US" altLang="zh-CN" sz="2400" b="1">
                <a:solidFill>
                  <a:schemeClr val="tx2"/>
                </a:solidFill>
              </a:rPr>
              <a:t>A</a:t>
            </a:r>
            <a:r>
              <a:rPr lang="en-US" altLang="zh-CN" sz="2400" b="1" baseline="-25000">
                <a:solidFill>
                  <a:schemeClr val="tx2"/>
                </a:solidFill>
                <a:uFillTx/>
              </a:rPr>
              <a:t>3</a:t>
            </a:r>
            <a:endParaRPr lang="en-US" altLang="zh-CN" sz="2400" b="1" baseline="-25000">
              <a:solidFill>
                <a:schemeClr val="tx2"/>
              </a:solidFill>
              <a:uFillTx/>
            </a:endParaRPr>
          </a:p>
        </p:txBody>
      </p:sp>
      <p:sp>
        <p:nvSpPr>
          <p:cNvPr id="40" name="文本框 39"/>
          <p:cNvSpPr txBox="1"/>
          <p:nvPr/>
        </p:nvSpPr>
        <p:spPr>
          <a:xfrm>
            <a:off x="7228205" y="5362575"/>
            <a:ext cx="624840" cy="460375"/>
          </a:xfrm>
          <a:prstGeom prst="rect">
            <a:avLst/>
          </a:prstGeom>
          <a:noFill/>
        </p:spPr>
        <p:txBody>
          <a:bodyPr wrap="square" rtlCol="0">
            <a:spAutoFit/>
          </a:bodyPr>
          <a:p>
            <a:r>
              <a:rPr lang="en-US" altLang="zh-CN" sz="2400" b="1">
                <a:solidFill>
                  <a:schemeClr val="tx2"/>
                </a:solidFill>
              </a:rPr>
              <a:t>A</a:t>
            </a:r>
            <a:r>
              <a:rPr lang="en-US" altLang="zh-CN" sz="2400" b="1" baseline="-25000">
                <a:solidFill>
                  <a:schemeClr val="tx2"/>
                </a:solidFill>
                <a:uFillTx/>
              </a:rPr>
              <a:t>n</a:t>
            </a:r>
            <a:endParaRPr lang="en-US" altLang="zh-CN" sz="2400" b="1" baseline="-25000">
              <a:solidFill>
                <a:schemeClr val="tx2"/>
              </a:solidFill>
              <a:uFillTx/>
            </a:endParaRPr>
          </a:p>
        </p:txBody>
      </p:sp>
      <p:sp>
        <p:nvSpPr>
          <p:cNvPr id="41" name="文本框 40"/>
          <p:cNvSpPr txBox="1"/>
          <p:nvPr/>
        </p:nvSpPr>
        <p:spPr>
          <a:xfrm>
            <a:off x="10214610" y="2531745"/>
            <a:ext cx="624840" cy="460375"/>
          </a:xfrm>
          <a:prstGeom prst="rect">
            <a:avLst/>
          </a:prstGeom>
          <a:noFill/>
        </p:spPr>
        <p:txBody>
          <a:bodyPr wrap="square" rtlCol="0">
            <a:spAutoFit/>
          </a:bodyPr>
          <a:p>
            <a:r>
              <a:rPr lang="en-US" altLang="zh-CN" sz="2400" b="1">
                <a:solidFill>
                  <a:schemeClr val="tx2"/>
                </a:solidFill>
              </a:rPr>
              <a:t>T</a:t>
            </a:r>
            <a:r>
              <a:rPr lang="en-US" altLang="zh-CN" sz="2400" b="1" baseline="-25000">
                <a:solidFill>
                  <a:schemeClr val="tx2"/>
                </a:solidFill>
                <a:uFillTx/>
              </a:rPr>
              <a:t>1</a:t>
            </a:r>
            <a:endParaRPr lang="en-US" altLang="zh-CN" sz="2400" b="1" baseline="-25000">
              <a:solidFill>
                <a:schemeClr val="tx2"/>
              </a:solidFill>
              <a:uFillTx/>
            </a:endParaRPr>
          </a:p>
        </p:txBody>
      </p:sp>
      <p:sp>
        <p:nvSpPr>
          <p:cNvPr id="42" name="文本框 41"/>
          <p:cNvSpPr txBox="1"/>
          <p:nvPr/>
        </p:nvSpPr>
        <p:spPr>
          <a:xfrm>
            <a:off x="10216515" y="3303905"/>
            <a:ext cx="624840" cy="460375"/>
          </a:xfrm>
          <a:prstGeom prst="rect">
            <a:avLst/>
          </a:prstGeom>
          <a:noFill/>
        </p:spPr>
        <p:txBody>
          <a:bodyPr wrap="square" rtlCol="0">
            <a:spAutoFit/>
          </a:bodyPr>
          <a:p>
            <a:r>
              <a:rPr lang="en-US" altLang="zh-CN" sz="2400" b="1">
                <a:solidFill>
                  <a:schemeClr val="tx2"/>
                </a:solidFill>
              </a:rPr>
              <a:t>T</a:t>
            </a:r>
            <a:r>
              <a:rPr lang="en-US" altLang="zh-CN" sz="2400" b="1" baseline="-25000">
                <a:solidFill>
                  <a:schemeClr val="tx2"/>
                </a:solidFill>
                <a:uFillTx/>
              </a:rPr>
              <a:t>2</a:t>
            </a:r>
            <a:endParaRPr lang="en-US" altLang="zh-CN" sz="2400" b="1" baseline="-25000">
              <a:solidFill>
                <a:schemeClr val="tx2"/>
              </a:solidFill>
              <a:uFillTx/>
            </a:endParaRPr>
          </a:p>
        </p:txBody>
      </p:sp>
      <p:sp>
        <p:nvSpPr>
          <p:cNvPr id="43" name="文本框 42"/>
          <p:cNvSpPr txBox="1"/>
          <p:nvPr/>
        </p:nvSpPr>
        <p:spPr>
          <a:xfrm>
            <a:off x="10214610" y="4104005"/>
            <a:ext cx="624840" cy="460375"/>
          </a:xfrm>
          <a:prstGeom prst="rect">
            <a:avLst/>
          </a:prstGeom>
          <a:noFill/>
        </p:spPr>
        <p:txBody>
          <a:bodyPr wrap="square" rtlCol="0">
            <a:spAutoFit/>
          </a:bodyPr>
          <a:p>
            <a:r>
              <a:rPr lang="en-US" altLang="zh-CN" sz="2400" b="1">
                <a:solidFill>
                  <a:schemeClr val="tx2"/>
                </a:solidFill>
              </a:rPr>
              <a:t>T</a:t>
            </a:r>
            <a:r>
              <a:rPr lang="en-US" altLang="zh-CN" sz="2400" b="1" baseline="-25000">
                <a:solidFill>
                  <a:schemeClr val="tx2"/>
                </a:solidFill>
                <a:uFillTx/>
              </a:rPr>
              <a:t>3</a:t>
            </a:r>
            <a:endParaRPr lang="en-US" altLang="zh-CN" sz="2400" b="1" baseline="-25000">
              <a:solidFill>
                <a:schemeClr val="tx2"/>
              </a:solidFill>
              <a:uFillTx/>
            </a:endParaRPr>
          </a:p>
        </p:txBody>
      </p:sp>
      <p:sp>
        <p:nvSpPr>
          <p:cNvPr id="44" name="文本框 43"/>
          <p:cNvSpPr txBox="1"/>
          <p:nvPr/>
        </p:nvSpPr>
        <p:spPr>
          <a:xfrm>
            <a:off x="10216515" y="5362575"/>
            <a:ext cx="624840" cy="460375"/>
          </a:xfrm>
          <a:prstGeom prst="rect">
            <a:avLst/>
          </a:prstGeom>
          <a:noFill/>
        </p:spPr>
        <p:txBody>
          <a:bodyPr wrap="square" rtlCol="0">
            <a:spAutoFit/>
          </a:bodyPr>
          <a:p>
            <a:r>
              <a:rPr lang="en-US" altLang="zh-CN" sz="2400" b="1">
                <a:solidFill>
                  <a:schemeClr val="tx2"/>
                </a:solidFill>
              </a:rPr>
              <a:t>T</a:t>
            </a:r>
            <a:r>
              <a:rPr lang="en-US" altLang="zh-CN" sz="2400" b="1" baseline="-25000">
                <a:solidFill>
                  <a:schemeClr val="tx2"/>
                </a:solidFill>
                <a:uFillTx/>
              </a:rPr>
              <a:t>n</a:t>
            </a:r>
            <a:endParaRPr lang="en-US" altLang="zh-CN" sz="2400" b="1" baseline="-25000">
              <a:solidFill>
                <a:schemeClr val="tx2"/>
              </a:solidFill>
              <a:uFillTx/>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880110"/>
            <a:ext cx="6186170" cy="768350"/>
          </a:xfrm>
          <a:prstGeom prst="rect">
            <a:avLst/>
          </a:prstGeom>
          <a:noFill/>
        </p:spPr>
        <p:txBody>
          <a:bodyPr wrap="square" rtlCol="0">
            <a:spAutoFit/>
          </a:bodyPr>
          <a:p>
            <a:r>
              <a:rPr lang="zh-CN" altLang="en-US" sz="4400" b="1">
                <a:solidFill>
                  <a:schemeClr val="tx2"/>
                </a:solidFill>
                <a:sym typeface="+mn-ea"/>
              </a:rPr>
              <a:t>相较</a:t>
            </a:r>
            <a:r>
              <a:rPr lang="en-US" altLang="zh-CN" sz="4400" b="1">
                <a:solidFill>
                  <a:schemeClr val="tx2"/>
                </a:solidFill>
                <a:sym typeface="+mn-ea"/>
              </a:rPr>
              <a:t>sample</a:t>
            </a:r>
            <a:r>
              <a:rPr lang="zh-CN" altLang="en-US" sz="4400" b="1">
                <a:solidFill>
                  <a:schemeClr val="tx2"/>
                </a:solidFill>
                <a:sym typeface="+mn-ea"/>
              </a:rPr>
              <a:t>的提升</a:t>
            </a:r>
            <a:endParaRPr lang="zh-CN" altLang="en-US" sz="4400" b="1">
              <a:solidFill>
                <a:schemeClr val="tx2"/>
              </a:solidFill>
              <a:sym typeface="+mn-ea"/>
            </a:endParaRPr>
          </a:p>
        </p:txBody>
      </p:sp>
      <p:sp>
        <p:nvSpPr>
          <p:cNvPr id="4" name="文本框 3"/>
          <p:cNvSpPr txBox="1"/>
          <p:nvPr/>
        </p:nvSpPr>
        <p:spPr>
          <a:xfrm>
            <a:off x="1136650" y="2246630"/>
            <a:ext cx="9707880" cy="460375"/>
          </a:xfrm>
          <a:prstGeom prst="rect">
            <a:avLst/>
          </a:prstGeom>
          <a:noFill/>
        </p:spPr>
        <p:txBody>
          <a:bodyPr wrap="square" rtlCol="0">
            <a:spAutoFit/>
          </a:bodyPr>
          <a:p>
            <a:pPr marL="342900" indent="-342900">
              <a:buFont typeface="Wingdings" panose="05000000000000000000" charset="0"/>
              <a:buChar char=""/>
            </a:pPr>
            <a:r>
              <a:rPr lang="zh-CN" altLang="en-US" sz="2400">
                <a:solidFill>
                  <a:schemeClr val="tx1">
                    <a:lumMod val="50000"/>
                    <a:lumOff val="50000"/>
                  </a:schemeClr>
                </a:solidFill>
              </a:rPr>
              <a:t>将聚类初始化加以确定，降低由于随机初始化聚类中心而引来的偏差。</a:t>
            </a:r>
            <a:endParaRPr lang="zh-CN" altLang="en-US" sz="2400">
              <a:solidFill>
                <a:schemeClr val="tx1">
                  <a:lumMod val="50000"/>
                  <a:lumOff val="50000"/>
                </a:schemeClr>
              </a:solidFill>
            </a:endParaRPr>
          </a:p>
        </p:txBody>
      </p:sp>
      <p:sp>
        <p:nvSpPr>
          <p:cNvPr id="2" name="文本框 1"/>
          <p:cNvSpPr txBox="1"/>
          <p:nvPr/>
        </p:nvSpPr>
        <p:spPr>
          <a:xfrm>
            <a:off x="315595" y="424815"/>
            <a:ext cx="1990725" cy="521970"/>
          </a:xfrm>
          <a:prstGeom prst="rect">
            <a:avLst/>
          </a:prstGeom>
          <a:noFill/>
        </p:spPr>
        <p:txBody>
          <a:bodyPr wrap="square" rtlCol="0">
            <a:spAutoFit/>
          </a:bodyPr>
          <a:p>
            <a:r>
              <a:rPr lang="zh-CN" altLang="en-US" sz="2800" b="1">
                <a:solidFill>
                  <a:schemeClr val="tx1">
                    <a:lumMod val="50000"/>
                    <a:lumOff val="50000"/>
                  </a:schemeClr>
                </a:solidFill>
                <a:sym typeface="+mn-ea"/>
              </a:rPr>
              <a:t>聚类获取</a:t>
            </a:r>
            <a:endParaRPr lang="zh-CN" altLang="en-US" sz="2800" b="1">
              <a:solidFill>
                <a:schemeClr val="tx1">
                  <a:lumMod val="50000"/>
                  <a:lumOff val="50000"/>
                </a:schemeClr>
              </a:solidFill>
              <a:sym typeface="+mn-ea"/>
            </a:endParaRPr>
          </a:p>
        </p:txBody>
      </p:sp>
      <p:pic>
        <p:nvPicPr>
          <p:cNvPr id="6" name="图片 5" descr="&amp;pky745381836&amp;water&amp;"/>
          <p:cNvPicPr>
            <a:picLocks noChangeAspect="1"/>
          </p:cNvPicPr>
          <p:nvPr/>
        </p:nvPicPr>
        <p:blipFill>
          <a:blip r:embed="rId1"/>
          <a:stretch>
            <a:fillRect/>
          </a:stretch>
        </p:blipFill>
        <p:spPr>
          <a:xfrm>
            <a:off x="1358900" y="3162935"/>
            <a:ext cx="4366895" cy="2910205"/>
          </a:xfrm>
          <a:prstGeom prst="rect">
            <a:avLst/>
          </a:prstGeom>
        </p:spPr>
      </p:pic>
      <p:pic>
        <p:nvPicPr>
          <p:cNvPr id="8" name="图片 7" descr="&amp;pky745381836&amp;water&amp;"/>
          <p:cNvPicPr>
            <a:picLocks noChangeAspect="1"/>
          </p:cNvPicPr>
          <p:nvPr/>
        </p:nvPicPr>
        <p:blipFill>
          <a:blip r:embed="rId1"/>
          <a:stretch>
            <a:fillRect/>
          </a:stretch>
        </p:blipFill>
        <p:spPr>
          <a:xfrm>
            <a:off x="6362700" y="3162935"/>
            <a:ext cx="4366895" cy="291020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pic>
        <p:nvPicPr>
          <p:cNvPr id="4" name="图片 3" descr="ezgif-7-bf4bf004cfde"/>
          <p:cNvPicPr>
            <a:picLocks noChangeAspect="1"/>
          </p:cNvPicPr>
          <p:nvPr/>
        </p:nvPicPr>
        <p:blipFill>
          <a:blip r:embed="rId1"/>
          <a:stretch>
            <a:fillRect/>
          </a:stretch>
        </p:blipFill>
        <p:spPr>
          <a:xfrm>
            <a:off x="5961380" y="666750"/>
            <a:ext cx="4742815" cy="2837815"/>
          </a:xfrm>
          <a:prstGeom prst="rect">
            <a:avLst/>
          </a:prstGeom>
        </p:spPr>
      </p:pic>
      <p:pic>
        <p:nvPicPr>
          <p:cNvPr id="6" name="图片 5" descr="Peek 2020-11-18 20-00"/>
          <p:cNvPicPr>
            <a:picLocks noChangeAspect="1"/>
          </p:cNvPicPr>
          <p:nvPr/>
        </p:nvPicPr>
        <p:blipFill>
          <a:blip r:embed="rId2"/>
          <a:stretch>
            <a:fillRect/>
          </a:stretch>
        </p:blipFill>
        <p:spPr>
          <a:xfrm>
            <a:off x="5961380" y="3611880"/>
            <a:ext cx="4742815" cy="2837815"/>
          </a:xfrm>
          <a:prstGeom prst="rect">
            <a:avLst/>
          </a:prstGeom>
        </p:spPr>
      </p:pic>
      <p:sp>
        <p:nvSpPr>
          <p:cNvPr id="7" name="文本框 6"/>
          <p:cNvSpPr txBox="1"/>
          <p:nvPr/>
        </p:nvSpPr>
        <p:spPr>
          <a:xfrm>
            <a:off x="452755" y="779145"/>
            <a:ext cx="3471545" cy="768350"/>
          </a:xfrm>
          <a:prstGeom prst="rect">
            <a:avLst/>
          </a:prstGeom>
          <a:noFill/>
        </p:spPr>
        <p:txBody>
          <a:bodyPr wrap="square" rtlCol="0">
            <a:spAutoFit/>
          </a:bodyPr>
          <a:p>
            <a:r>
              <a:rPr lang="zh-CN" altLang="en-US" sz="4400" b="1">
                <a:solidFill>
                  <a:schemeClr val="tx2"/>
                </a:solidFill>
                <a:sym typeface="+mn-ea"/>
              </a:rPr>
              <a:t>路径规划</a:t>
            </a:r>
            <a:endParaRPr lang="zh-CN" altLang="en-US" sz="4400" b="1">
              <a:solidFill>
                <a:schemeClr val="tx2"/>
              </a:solidFill>
              <a:sym typeface="+mn-ea"/>
            </a:endParaRPr>
          </a:p>
        </p:txBody>
      </p:sp>
      <p:sp>
        <p:nvSpPr>
          <p:cNvPr id="9" name="文本框 8"/>
          <p:cNvSpPr txBox="1"/>
          <p:nvPr/>
        </p:nvSpPr>
        <p:spPr>
          <a:xfrm>
            <a:off x="41275" y="1797050"/>
            <a:ext cx="5741035" cy="5077460"/>
          </a:xfrm>
          <a:prstGeom prst="rect">
            <a:avLst/>
          </a:prstGeom>
          <a:noFill/>
        </p:spPr>
        <p:txBody>
          <a:bodyPr wrap="square" rtlCol="0">
            <a:spAutoFit/>
          </a:bodyPr>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准备工作</a:t>
            </a:r>
            <a:endParaRPr lang="zh-CN" altLang="en-US" sz="2400">
              <a:solidFill>
                <a:schemeClr val="tx1">
                  <a:lumMod val="50000"/>
                  <a:lumOff val="50000"/>
                </a:schemeClr>
              </a:solidFill>
            </a:endParaRPr>
          </a:p>
          <a:p>
            <a:pPr marL="800100" lvl="1" indent="-342900" fontAlgn="auto">
              <a:lnSpc>
                <a:spcPct val="150000"/>
              </a:lnSpc>
              <a:buFont typeface="Wingdings" panose="05000000000000000000" charset="0"/>
              <a:buChar char=""/>
            </a:pPr>
            <a:r>
              <a:rPr lang="zh-CN" altLang="en-US" sz="2400">
                <a:solidFill>
                  <a:schemeClr val="tx1">
                    <a:lumMod val="50000"/>
                    <a:lumOff val="50000"/>
                  </a:schemeClr>
                </a:solidFill>
                <a:sym typeface="+mn-ea"/>
              </a:rPr>
              <a:t>将每个地区的可通边作为一个</a:t>
            </a:r>
            <a:r>
              <a:rPr lang="en-US" altLang="zh-CN" sz="2400">
                <a:solidFill>
                  <a:schemeClr val="tx1">
                    <a:lumMod val="50000"/>
                    <a:lumOff val="50000"/>
                  </a:schemeClr>
                </a:solidFill>
                <a:sym typeface="+mn-ea"/>
              </a:rPr>
              <a:t>“</a:t>
            </a:r>
            <a:r>
              <a:rPr lang="zh-CN" altLang="en-US" sz="2400">
                <a:solidFill>
                  <a:schemeClr val="tx1">
                    <a:lumMod val="50000"/>
                    <a:lumOff val="50000"/>
                  </a:schemeClr>
                </a:solidFill>
                <a:sym typeface="+mn-ea"/>
              </a:rPr>
              <a:t>节点</a:t>
            </a:r>
            <a:r>
              <a:rPr lang="en-US" altLang="zh-CN" sz="2400">
                <a:solidFill>
                  <a:schemeClr val="tx1">
                    <a:lumMod val="50000"/>
                    <a:lumOff val="50000"/>
                  </a:schemeClr>
                </a:solidFill>
                <a:sym typeface="+mn-ea"/>
              </a:rPr>
              <a:t>”</a:t>
            </a:r>
            <a:r>
              <a:rPr lang="zh-CN" altLang="en-US" sz="2400">
                <a:solidFill>
                  <a:schemeClr val="tx1">
                    <a:lumMod val="50000"/>
                    <a:lumOff val="50000"/>
                  </a:schemeClr>
                </a:solidFill>
                <a:sym typeface="+mn-ea"/>
              </a:rPr>
              <a:t>。</a:t>
            </a:r>
            <a:endParaRPr lang="en-US" altLang="zh-CN" sz="2400">
              <a:solidFill>
                <a:schemeClr val="tx1">
                  <a:lumMod val="50000"/>
                  <a:lumOff val="50000"/>
                </a:schemeClr>
              </a:solidFill>
            </a:endParaRPr>
          </a:p>
          <a:p>
            <a:pPr marL="800100" lvl="1" indent="-342900" fontAlgn="auto">
              <a:lnSpc>
                <a:spcPct val="150000"/>
              </a:lnSpc>
              <a:buFont typeface="Wingdings" panose="05000000000000000000" charset="0"/>
              <a:buChar char=""/>
            </a:pPr>
            <a:r>
              <a:rPr lang="zh-CN" altLang="en-US" sz="2400">
                <a:solidFill>
                  <a:schemeClr val="tx1">
                    <a:lumMod val="50000"/>
                    <a:lumOff val="50000"/>
                  </a:schemeClr>
                </a:solidFill>
              </a:rPr>
              <a:t>连接相邻节点作为</a:t>
            </a:r>
            <a:r>
              <a:rPr lang="en-US" altLang="zh-CN" sz="2400">
                <a:solidFill>
                  <a:schemeClr val="tx1">
                    <a:lumMod val="50000"/>
                    <a:lumOff val="50000"/>
                  </a:schemeClr>
                </a:solidFill>
              </a:rPr>
              <a:t>“</a:t>
            </a:r>
            <a:r>
              <a:rPr lang="zh-CN" altLang="en-US" sz="2400">
                <a:solidFill>
                  <a:schemeClr val="tx1">
                    <a:lumMod val="50000"/>
                    <a:lumOff val="50000"/>
                  </a:schemeClr>
                </a:solidFill>
              </a:rPr>
              <a:t>边</a:t>
            </a:r>
            <a:r>
              <a:rPr lang="en-US" altLang="zh-CN" sz="2400">
                <a:solidFill>
                  <a:schemeClr val="tx1">
                    <a:lumMod val="50000"/>
                    <a:lumOff val="50000"/>
                  </a:schemeClr>
                </a:solidFill>
              </a:rPr>
              <a:t>”</a:t>
            </a:r>
            <a:r>
              <a:rPr lang="zh-CN" altLang="en-US" sz="2400">
                <a:solidFill>
                  <a:schemeClr val="tx1">
                    <a:lumMod val="50000"/>
                    <a:lumOff val="50000"/>
                  </a:schemeClr>
                </a:solidFill>
              </a:rPr>
              <a:t>，绿色代表可通，红色代表不可通。</a:t>
            </a:r>
            <a:endParaRPr lang="zh-CN" altLang="en-US" sz="2400">
              <a:solidFill>
                <a:schemeClr val="tx1">
                  <a:lumMod val="50000"/>
                  <a:lumOff val="50000"/>
                </a:schemeClr>
              </a:solidFill>
            </a:endParaRPr>
          </a:p>
          <a:p>
            <a:pPr marL="800100" lvl="1" indent="-342900" fontAlgn="auto">
              <a:lnSpc>
                <a:spcPct val="150000"/>
              </a:lnSpc>
              <a:buFont typeface="Wingdings" panose="05000000000000000000" charset="0"/>
              <a:buChar char=""/>
            </a:pPr>
            <a:r>
              <a:rPr lang="zh-CN" altLang="en-US" sz="2400">
                <a:solidFill>
                  <a:schemeClr val="tx1">
                    <a:lumMod val="50000"/>
                    <a:lumOff val="50000"/>
                  </a:schemeClr>
                </a:solidFill>
                <a:sym typeface="+mn-ea"/>
              </a:rPr>
              <a:t>在地区之间的移动问题</a:t>
            </a:r>
            <a:r>
              <a:rPr lang="en-US" altLang="zh-CN" sz="2400">
                <a:solidFill>
                  <a:schemeClr val="tx1">
                    <a:lumMod val="50000"/>
                    <a:lumOff val="50000"/>
                  </a:schemeClr>
                </a:solidFill>
                <a:sym typeface="+mn-ea"/>
              </a:rPr>
              <a:t>-&gt;“</a:t>
            </a:r>
            <a:r>
              <a:rPr lang="zh-CN" altLang="en-US" sz="2400">
                <a:solidFill>
                  <a:schemeClr val="tx1">
                    <a:lumMod val="50000"/>
                    <a:lumOff val="50000"/>
                  </a:schemeClr>
                </a:solidFill>
                <a:sym typeface="+mn-ea"/>
              </a:rPr>
              <a:t>节点</a:t>
            </a:r>
            <a:r>
              <a:rPr lang="en-US" altLang="zh-CN" sz="2400">
                <a:solidFill>
                  <a:schemeClr val="tx1">
                    <a:lumMod val="50000"/>
                    <a:lumOff val="50000"/>
                  </a:schemeClr>
                </a:solidFill>
                <a:sym typeface="+mn-ea"/>
              </a:rPr>
              <a:t>”</a:t>
            </a:r>
            <a:r>
              <a:rPr lang="zh-CN" altLang="en-US" sz="2400">
                <a:solidFill>
                  <a:schemeClr val="tx1">
                    <a:lumMod val="50000"/>
                    <a:lumOff val="50000"/>
                  </a:schemeClr>
                </a:solidFill>
                <a:sym typeface="+mn-ea"/>
              </a:rPr>
              <a:t>之间的移动问题</a:t>
            </a:r>
            <a:endParaRPr lang="en-US" altLang="zh-CN"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运用</a:t>
            </a:r>
            <a:r>
              <a:rPr lang="en-US" altLang="zh-CN" sz="2400">
                <a:solidFill>
                  <a:schemeClr val="tx1">
                    <a:lumMod val="50000"/>
                    <a:lumOff val="50000"/>
                  </a:schemeClr>
                </a:solidFill>
              </a:rPr>
              <a:t>A*</a:t>
            </a:r>
            <a:r>
              <a:rPr lang="zh-CN" altLang="en-US" sz="2400">
                <a:solidFill>
                  <a:schemeClr val="tx1">
                    <a:lumMod val="50000"/>
                    <a:lumOff val="50000"/>
                  </a:schemeClr>
                </a:solidFill>
              </a:rPr>
              <a:t>寻路算法</a:t>
            </a:r>
            <a:endParaRPr lang="zh-CN" altLang="en-US" sz="2400">
              <a:solidFill>
                <a:schemeClr val="tx1">
                  <a:lumMod val="50000"/>
                  <a:lumOff val="50000"/>
                </a:schemeClr>
              </a:solidFill>
            </a:endParaRPr>
          </a:p>
          <a:p>
            <a:pPr indent="0" fontAlgn="auto">
              <a:lnSpc>
                <a:spcPct val="150000"/>
              </a:lnSpc>
              <a:buFont typeface="Wingdings" panose="05000000000000000000" charset="0"/>
              <a:buNone/>
            </a:pPr>
            <a:endParaRPr lang="zh-CN" altLang="en-US" sz="2400">
              <a:solidFill>
                <a:schemeClr val="tx1">
                  <a:lumMod val="50000"/>
                  <a:lumOff val="50000"/>
                </a:schemeClr>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sp>
        <p:nvSpPr>
          <p:cNvPr id="7" name="文本框 6"/>
          <p:cNvSpPr txBox="1"/>
          <p:nvPr/>
        </p:nvSpPr>
        <p:spPr>
          <a:xfrm>
            <a:off x="452755" y="772160"/>
            <a:ext cx="3471545" cy="768350"/>
          </a:xfrm>
          <a:prstGeom prst="rect">
            <a:avLst/>
          </a:prstGeom>
          <a:noFill/>
        </p:spPr>
        <p:txBody>
          <a:bodyPr wrap="square" rtlCol="0">
            <a:spAutoFit/>
          </a:bodyPr>
          <a:p>
            <a:r>
              <a:rPr lang="zh-CN" altLang="en-US" sz="4400" b="1">
                <a:solidFill>
                  <a:schemeClr val="tx2"/>
                </a:solidFill>
                <a:sym typeface="+mn-ea"/>
              </a:rPr>
              <a:t>动态聚类</a:t>
            </a:r>
            <a:endParaRPr lang="zh-CN" altLang="en-US" sz="4400" b="1">
              <a:solidFill>
                <a:schemeClr val="tx2"/>
              </a:solidFill>
              <a:sym typeface="+mn-ea"/>
            </a:endParaRPr>
          </a:p>
        </p:txBody>
      </p:sp>
      <p:sp>
        <p:nvSpPr>
          <p:cNvPr id="9" name="文本框 8"/>
          <p:cNvSpPr txBox="1"/>
          <p:nvPr/>
        </p:nvSpPr>
        <p:spPr>
          <a:xfrm>
            <a:off x="452755" y="1784985"/>
            <a:ext cx="5741035" cy="1198880"/>
          </a:xfrm>
          <a:prstGeom prst="rect">
            <a:avLst/>
          </a:prstGeom>
          <a:noFill/>
        </p:spPr>
        <p:txBody>
          <a:bodyPr wrap="square" rtlCol="0">
            <a:spAutoFit/>
          </a:bodyPr>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步骤一：将每个建筑作为一个聚类</a:t>
            </a:r>
            <a:endParaRPr lang="zh-CN" altLang="en-US" sz="2400">
              <a:solidFill>
                <a:schemeClr val="tx1">
                  <a:lumMod val="50000"/>
                  <a:lumOff val="50000"/>
                </a:schemeClr>
              </a:solidFill>
            </a:endParaRPr>
          </a:p>
          <a:p>
            <a:pPr indent="0" fontAlgn="auto">
              <a:lnSpc>
                <a:spcPct val="150000"/>
              </a:lnSpc>
              <a:buFont typeface="Wingdings" panose="05000000000000000000" charset="0"/>
              <a:buNone/>
            </a:pPr>
            <a:endParaRPr lang="zh-CN" altLang="en-US" sz="2400">
              <a:solidFill>
                <a:schemeClr val="tx1">
                  <a:lumMod val="50000"/>
                  <a:lumOff val="50000"/>
                </a:schemeClr>
              </a:solidFill>
            </a:endParaRPr>
          </a:p>
        </p:txBody>
      </p:sp>
      <p:pic>
        <p:nvPicPr>
          <p:cNvPr id="2" name="图片 1" descr="Peek 2020-11-19 11-19"/>
          <p:cNvPicPr>
            <a:picLocks noChangeAspect="1"/>
          </p:cNvPicPr>
          <p:nvPr/>
        </p:nvPicPr>
        <p:blipFill>
          <a:blip r:embed="rId1"/>
          <a:stretch>
            <a:fillRect/>
          </a:stretch>
        </p:blipFill>
        <p:spPr>
          <a:xfrm>
            <a:off x="3617595" y="2573020"/>
            <a:ext cx="4742815" cy="283781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sp>
        <p:nvSpPr>
          <p:cNvPr id="7" name="文本框 6"/>
          <p:cNvSpPr txBox="1"/>
          <p:nvPr/>
        </p:nvSpPr>
        <p:spPr>
          <a:xfrm>
            <a:off x="452755" y="779145"/>
            <a:ext cx="3471545" cy="768350"/>
          </a:xfrm>
          <a:prstGeom prst="rect">
            <a:avLst/>
          </a:prstGeom>
          <a:noFill/>
        </p:spPr>
        <p:txBody>
          <a:bodyPr wrap="square" rtlCol="0">
            <a:spAutoFit/>
          </a:bodyPr>
          <a:p>
            <a:r>
              <a:rPr lang="zh-CN" altLang="en-US" sz="4400" b="1">
                <a:solidFill>
                  <a:schemeClr val="tx2"/>
                </a:solidFill>
                <a:sym typeface="+mn-ea"/>
              </a:rPr>
              <a:t>动态聚类</a:t>
            </a:r>
            <a:endParaRPr lang="zh-CN" altLang="en-US" sz="4400" b="1">
              <a:solidFill>
                <a:schemeClr val="tx2"/>
              </a:solidFill>
              <a:sym typeface="+mn-ea"/>
            </a:endParaRPr>
          </a:p>
        </p:txBody>
      </p:sp>
      <p:sp>
        <p:nvSpPr>
          <p:cNvPr id="9" name="文本框 8"/>
          <p:cNvSpPr txBox="1"/>
          <p:nvPr/>
        </p:nvSpPr>
        <p:spPr>
          <a:xfrm>
            <a:off x="452755" y="1784985"/>
            <a:ext cx="5741035" cy="1198880"/>
          </a:xfrm>
          <a:prstGeom prst="rect">
            <a:avLst/>
          </a:prstGeom>
          <a:noFill/>
        </p:spPr>
        <p:txBody>
          <a:bodyPr wrap="square" rtlCol="0">
            <a:spAutoFit/>
          </a:bodyPr>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步骤二：将距离小于阈值的聚类合并</a:t>
            </a:r>
            <a:endParaRPr lang="zh-CN" altLang="en-US" sz="2400">
              <a:solidFill>
                <a:schemeClr val="tx1">
                  <a:lumMod val="50000"/>
                  <a:lumOff val="50000"/>
                </a:schemeClr>
              </a:solidFill>
            </a:endParaRPr>
          </a:p>
          <a:p>
            <a:pPr indent="0" fontAlgn="auto">
              <a:lnSpc>
                <a:spcPct val="150000"/>
              </a:lnSpc>
              <a:buFont typeface="Wingdings" panose="05000000000000000000" charset="0"/>
              <a:buNone/>
            </a:pPr>
            <a:endParaRPr lang="zh-CN" altLang="en-US" sz="2400">
              <a:solidFill>
                <a:schemeClr val="tx1">
                  <a:lumMod val="50000"/>
                  <a:lumOff val="50000"/>
                </a:schemeClr>
              </a:solidFill>
            </a:endParaRPr>
          </a:p>
        </p:txBody>
      </p:sp>
      <p:pic>
        <p:nvPicPr>
          <p:cNvPr id="2" name="图片 1" descr="Peek 2020-11-19 10-47"/>
          <p:cNvPicPr>
            <a:picLocks noChangeAspect="1"/>
          </p:cNvPicPr>
          <p:nvPr/>
        </p:nvPicPr>
        <p:blipFill>
          <a:blip r:embed="rId1"/>
          <a:stretch>
            <a:fillRect/>
          </a:stretch>
        </p:blipFill>
        <p:spPr>
          <a:xfrm>
            <a:off x="3503295" y="2622550"/>
            <a:ext cx="4742815" cy="283781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sp>
        <p:nvSpPr>
          <p:cNvPr id="7" name="文本框 6"/>
          <p:cNvSpPr txBox="1"/>
          <p:nvPr/>
        </p:nvSpPr>
        <p:spPr>
          <a:xfrm>
            <a:off x="452755" y="779145"/>
            <a:ext cx="5741035" cy="768350"/>
          </a:xfrm>
          <a:prstGeom prst="rect">
            <a:avLst/>
          </a:prstGeom>
          <a:noFill/>
        </p:spPr>
        <p:txBody>
          <a:bodyPr wrap="square" rtlCol="0">
            <a:spAutoFit/>
          </a:bodyPr>
          <a:p>
            <a:r>
              <a:rPr lang="en-US" altLang="zh-CN" sz="4400" b="1">
                <a:solidFill>
                  <a:schemeClr val="tx2"/>
                </a:solidFill>
                <a:sym typeface="+mn-ea"/>
              </a:rPr>
              <a:t>stuck helper</a:t>
            </a:r>
            <a:endParaRPr lang="en-US" altLang="zh-CN" sz="4400" b="1">
              <a:solidFill>
                <a:schemeClr val="tx2"/>
              </a:solidFill>
              <a:sym typeface="+mn-ea"/>
            </a:endParaRPr>
          </a:p>
        </p:txBody>
      </p:sp>
      <p:sp>
        <p:nvSpPr>
          <p:cNvPr id="3" name="文本框 2"/>
          <p:cNvSpPr txBox="1"/>
          <p:nvPr/>
        </p:nvSpPr>
        <p:spPr>
          <a:xfrm>
            <a:off x="452755" y="1486535"/>
            <a:ext cx="4232275" cy="5631180"/>
          </a:xfrm>
          <a:prstGeom prst="rect">
            <a:avLst/>
          </a:prstGeom>
          <a:noFill/>
        </p:spPr>
        <p:txBody>
          <a:bodyPr wrap="square" rtlCol="0">
            <a:spAutoFit/>
          </a:bodyPr>
          <a:p>
            <a:pPr indent="0" fontAlgn="auto">
              <a:lnSpc>
                <a:spcPct val="150000"/>
              </a:lnSpc>
              <a:buFont typeface="Wingdings" panose="05000000000000000000" charset="0"/>
              <a:buNone/>
            </a:pPr>
            <a:r>
              <a:rPr lang="zh-CN" altLang="en-US" sz="2400">
                <a:solidFill>
                  <a:schemeClr val="tx1">
                    <a:lumMod val="50000"/>
                    <a:lumOff val="50000"/>
                  </a:schemeClr>
                </a:solidFill>
              </a:rPr>
              <a:t>步骤一：</a:t>
            </a:r>
            <a:endParaRPr lang="zh-CN" altLang="en-US"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智能体所在点记为</a:t>
            </a:r>
            <a:r>
              <a:rPr lang="en-US" altLang="zh-CN" sz="2400">
                <a:solidFill>
                  <a:schemeClr val="tx1">
                    <a:lumMod val="50000"/>
                    <a:lumOff val="50000"/>
                  </a:schemeClr>
                </a:solidFill>
              </a:rPr>
              <a:t>p1</a:t>
            </a:r>
            <a:endParaRPr lang="en-US" altLang="zh-CN"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智能体所在区域和下一个区域邻接边的未被堵塞的部分的中点记为</a:t>
            </a:r>
            <a:r>
              <a:rPr lang="en-US" altLang="zh-CN" sz="2400">
                <a:solidFill>
                  <a:schemeClr val="tx1">
                    <a:lumMod val="50000"/>
                    <a:lumOff val="50000"/>
                  </a:schemeClr>
                </a:solidFill>
              </a:rPr>
              <a:t>p2</a:t>
            </a:r>
            <a:endParaRPr lang="en-US" altLang="zh-CN"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判断</a:t>
            </a:r>
            <a:r>
              <a:rPr lang="en-US" altLang="zh-CN" sz="2400">
                <a:solidFill>
                  <a:schemeClr val="tx1">
                    <a:lumMod val="50000"/>
                    <a:lumOff val="50000"/>
                  </a:schemeClr>
                </a:solidFill>
              </a:rPr>
              <a:t>p1</a:t>
            </a:r>
            <a:r>
              <a:rPr lang="zh-CN" altLang="en-US" sz="2400">
                <a:solidFill>
                  <a:schemeClr val="tx1">
                    <a:lumMod val="50000"/>
                    <a:lumOff val="50000"/>
                  </a:schemeClr>
                </a:solidFill>
              </a:rPr>
              <a:t>与</a:t>
            </a:r>
            <a:r>
              <a:rPr lang="en-US" altLang="zh-CN" sz="2400">
                <a:solidFill>
                  <a:schemeClr val="tx1">
                    <a:lumMod val="50000"/>
                    <a:lumOff val="50000"/>
                  </a:schemeClr>
                </a:solidFill>
              </a:rPr>
              <a:t>p2</a:t>
            </a:r>
            <a:r>
              <a:rPr lang="zh-CN" altLang="en-US" sz="2400">
                <a:solidFill>
                  <a:schemeClr val="tx1">
                    <a:lumMod val="50000"/>
                    <a:lumOff val="50000"/>
                  </a:schemeClr>
                </a:solidFill>
              </a:rPr>
              <a:t>连线是否与障碍物的凸包相交</a:t>
            </a:r>
            <a:endParaRPr lang="zh-CN" altLang="en-US"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如果不相交，连接</a:t>
            </a:r>
            <a:r>
              <a:rPr lang="en-US" altLang="zh-CN" sz="2400">
                <a:solidFill>
                  <a:schemeClr val="tx1">
                    <a:lumMod val="50000"/>
                    <a:lumOff val="50000"/>
                  </a:schemeClr>
                </a:solidFill>
              </a:rPr>
              <a:t>p1</a:t>
            </a:r>
            <a:r>
              <a:rPr lang="zh-CN" altLang="en-US" sz="2400">
                <a:solidFill>
                  <a:schemeClr val="tx1">
                    <a:lumMod val="50000"/>
                    <a:lumOff val="50000"/>
                  </a:schemeClr>
                </a:solidFill>
              </a:rPr>
              <a:t>与</a:t>
            </a:r>
            <a:r>
              <a:rPr lang="en-US" altLang="zh-CN" sz="2400">
                <a:solidFill>
                  <a:schemeClr val="tx1">
                    <a:lumMod val="50000"/>
                    <a:lumOff val="50000"/>
                  </a:schemeClr>
                </a:solidFill>
              </a:rPr>
              <a:t>p2</a:t>
            </a:r>
            <a:r>
              <a:rPr lang="zh-CN" altLang="en-US" sz="2400">
                <a:solidFill>
                  <a:schemeClr val="tx1">
                    <a:lumMod val="50000"/>
                    <a:lumOff val="50000"/>
                  </a:schemeClr>
                </a:solidFill>
              </a:rPr>
              <a:t>的线段，并延长智能体体积的长度，作为移动终点</a:t>
            </a:r>
            <a:endParaRPr lang="en-US" altLang="zh-CN" sz="2400">
              <a:solidFill>
                <a:schemeClr val="tx1">
                  <a:lumMod val="50000"/>
                  <a:lumOff val="50000"/>
                </a:schemeClr>
              </a:solidFill>
            </a:endParaRPr>
          </a:p>
        </p:txBody>
      </p:sp>
      <p:pic>
        <p:nvPicPr>
          <p:cNvPr id="6" name="图片 5" descr="2020-11-19 19-18-56 的屏幕截图"/>
          <p:cNvPicPr>
            <a:picLocks noChangeAspect="1"/>
          </p:cNvPicPr>
          <p:nvPr/>
        </p:nvPicPr>
        <p:blipFill>
          <a:blip r:embed="rId1"/>
          <a:srcRect l="27060" t="25904" r="42717" b="41563"/>
          <a:stretch>
            <a:fillRect/>
          </a:stretch>
        </p:blipFill>
        <p:spPr>
          <a:xfrm>
            <a:off x="5262880" y="1899920"/>
            <a:ext cx="6503035" cy="39370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sp>
        <p:nvSpPr>
          <p:cNvPr id="7" name="文本框 6"/>
          <p:cNvSpPr txBox="1"/>
          <p:nvPr/>
        </p:nvSpPr>
        <p:spPr>
          <a:xfrm>
            <a:off x="452755" y="779145"/>
            <a:ext cx="5741035" cy="768350"/>
          </a:xfrm>
          <a:prstGeom prst="rect">
            <a:avLst/>
          </a:prstGeom>
          <a:noFill/>
        </p:spPr>
        <p:txBody>
          <a:bodyPr wrap="square" rtlCol="0">
            <a:spAutoFit/>
          </a:bodyPr>
          <a:p>
            <a:r>
              <a:rPr lang="en-US" altLang="zh-CN" sz="4400" b="1">
                <a:solidFill>
                  <a:schemeClr val="tx2"/>
                </a:solidFill>
                <a:sym typeface="+mn-ea"/>
              </a:rPr>
              <a:t>stuck helper</a:t>
            </a:r>
            <a:endParaRPr lang="en-US" altLang="zh-CN" sz="4400" b="1">
              <a:solidFill>
                <a:schemeClr val="tx2"/>
              </a:solidFill>
              <a:sym typeface="+mn-ea"/>
            </a:endParaRPr>
          </a:p>
        </p:txBody>
      </p:sp>
      <p:sp>
        <p:nvSpPr>
          <p:cNvPr id="3" name="文本框 2"/>
          <p:cNvSpPr txBox="1"/>
          <p:nvPr/>
        </p:nvSpPr>
        <p:spPr>
          <a:xfrm>
            <a:off x="452755" y="1486535"/>
            <a:ext cx="4232275" cy="645160"/>
          </a:xfrm>
          <a:prstGeom prst="rect">
            <a:avLst/>
          </a:prstGeom>
          <a:noFill/>
        </p:spPr>
        <p:txBody>
          <a:bodyPr wrap="square" rtlCol="0">
            <a:spAutoFit/>
          </a:bodyPr>
          <a:p>
            <a:pPr indent="0" fontAlgn="auto">
              <a:lnSpc>
                <a:spcPct val="150000"/>
              </a:lnSpc>
              <a:buFont typeface="Wingdings" panose="05000000000000000000" charset="0"/>
              <a:buNone/>
            </a:pPr>
            <a:r>
              <a:rPr lang="zh-CN" altLang="en-US" sz="2400">
                <a:solidFill>
                  <a:schemeClr val="tx1">
                    <a:lumMod val="50000"/>
                    <a:lumOff val="50000"/>
                  </a:schemeClr>
                </a:solidFill>
              </a:rPr>
              <a:t>步骤二：</a:t>
            </a:r>
            <a:endParaRPr lang="en-US" altLang="zh-CN" sz="2400">
              <a:solidFill>
                <a:schemeClr val="tx1">
                  <a:lumMod val="50000"/>
                  <a:lumOff val="50000"/>
                </a:schemeClr>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3529965" y="2531745"/>
            <a:ext cx="5594350" cy="1014730"/>
          </a:xfrm>
          <a:prstGeom prst="rect">
            <a:avLst/>
          </a:prstGeom>
          <a:noFill/>
        </p:spPr>
        <p:txBody>
          <a:bodyPr wrap="square" rtlCol="0">
            <a:spAutoFit/>
          </a:bodyPr>
          <a:p>
            <a:pPr algn="ctr"/>
            <a:r>
              <a:rPr lang="zh-CN" altLang="en-US" sz="6000" b="1">
                <a:solidFill>
                  <a:schemeClr val="accent2">
                    <a:lumMod val="60000"/>
                    <a:lumOff val="40000"/>
                  </a:schemeClr>
                </a:solidFill>
              </a:rPr>
              <a:t>不同智能体策略</a:t>
            </a:r>
            <a:endParaRPr lang="zh-CN" altLang="en-US" sz="6000" b="1">
              <a:solidFill>
                <a:schemeClr val="accent2">
                  <a:lumMod val="60000"/>
                  <a:lumOff val="40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en-US" altLang="zh-CN" b="1">
                <a:solidFill>
                  <a:schemeClr val="bg2"/>
                </a:solidFill>
              </a:rPr>
              <a:t>Robocup 2020</a:t>
            </a:r>
            <a:endParaRPr lang="en-US" altLang="zh-CN" b="1">
              <a:solidFill>
                <a:schemeClr val="bg2"/>
              </a:solidFill>
            </a:endParaRPr>
          </a:p>
        </p:txBody>
      </p:sp>
      <p:cxnSp>
        <p:nvCxnSpPr>
          <p:cNvPr id="7" name="直接连接符 6"/>
          <p:cNvCxnSpPr/>
          <p:nvPr/>
        </p:nvCxnSpPr>
        <p:spPr>
          <a:xfrm flipV="1">
            <a:off x="-14605" y="148272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698500"/>
            <a:ext cx="7435850" cy="768350"/>
          </a:xfrm>
          <a:prstGeom prst="rect">
            <a:avLst/>
          </a:prstGeom>
          <a:noFill/>
        </p:spPr>
        <p:txBody>
          <a:bodyPr wrap="square" rtlCol="0">
            <a:spAutoFit/>
          </a:bodyPr>
          <a:p>
            <a:r>
              <a:rPr lang="en-US" altLang="zh-CN" sz="4400" b="1">
                <a:solidFill>
                  <a:schemeClr val="tx2"/>
                </a:solidFill>
                <a:sym typeface="+mn-ea"/>
              </a:rPr>
              <a:t>CSU_Yunlu 2020</a:t>
            </a:r>
            <a:r>
              <a:rPr lang="zh-CN" altLang="en-US" sz="4400" b="1">
                <a:solidFill>
                  <a:schemeClr val="tx2"/>
                </a:solidFill>
                <a:sym typeface="+mn-ea"/>
              </a:rPr>
              <a:t>的提升</a:t>
            </a:r>
            <a:endParaRPr lang="zh-CN" altLang="en-US" sz="4400" b="1">
              <a:solidFill>
                <a:schemeClr val="tx2"/>
              </a:solidFill>
              <a:sym typeface="+mn-ea"/>
            </a:endParaRPr>
          </a:p>
        </p:txBody>
      </p:sp>
      <p:sp>
        <p:nvSpPr>
          <p:cNvPr id="9" name="矩形 8"/>
          <p:cNvSpPr/>
          <p:nvPr/>
        </p:nvSpPr>
        <p:spPr>
          <a:xfrm>
            <a:off x="755015" y="1971040"/>
            <a:ext cx="3042920" cy="4533900"/>
          </a:xfrm>
          <a:prstGeom prst="rect">
            <a:avLst/>
          </a:prstGeom>
          <a:noFill/>
          <a:ln w="50800">
            <a:solidFill>
              <a:schemeClr val="tx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矩形 10"/>
          <p:cNvSpPr/>
          <p:nvPr/>
        </p:nvSpPr>
        <p:spPr>
          <a:xfrm>
            <a:off x="4378960" y="1945005"/>
            <a:ext cx="3042920" cy="2124075"/>
          </a:xfrm>
          <a:prstGeom prst="rect">
            <a:avLst/>
          </a:prstGeom>
          <a:noFill/>
          <a:ln w="50800">
            <a:solidFill>
              <a:schemeClr val="tx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文本框 12"/>
          <p:cNvSpPr txBox="1"/>
          <p:nvPr/>
        </p:nvSpPr>
        <p:spPr>
          <a:xfrm>
            <a:off x="1100455" y="2061210"/>
            <a:ext cx="2459990" cy="398780"/>
          </a:xfrm>
          <a:prstGeom prst="rect">
            <a:avLst/>
          </a:prstGeom>
          <a:noFill/>
        </p:spPr>
        <p:txBody>
          <a:bodyPr wrap="square" rtlCol="0">
            <a:spAutoFit/>
          </a:bodyPr>
          <a:p>
            <a:r>
              <a:rPr lang="en-US" altLang="zh-CN" sz="2000" b="1">
                <a:solidFill>
                  <a:schemeClr val="tx2"/>
                </a:solidFill>
              </a:rPr>
              <a:t>Complex modules</a:t>
            </a:r>
            <a:endParaRPr lang="en-US" altLang="zh-CN" sz="2000" b="1">
              <a:solidFill>
                <a:schemeClr val="tx2"/>
              </a:solidFill>
            </a:endParaRPr>
          </a:p>
        </p:txBody>
      </p:sp>
      <p:sp>
        <p:nvSpPr>
          <p:cNvPr id="14" name="矩形 13"/>
          <p:cNvSpPr/>
          <p:nvPr/>
        </p:nvSpPr>
        <p:spPr>
          <a:xfrm>
            <a:off x="1016000" y="2612390"/>
            <a:ext cx="2486660" cy="1276985"/>
          </a:xfrm>
          <a:prstGeom prst="rect">
            <a:avLst/>
          </a:prstGeom>
          <a:noFill/>
          <a:ln w="38100">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文本框 14"/>
          <p:cNvSpPr txBox="1"/>
          <p:nvPr/>
        </p:nvSpPr>
        <p:spPr>
          <a:xfrm>
            <a:off x="1099820" y="2628265"/>
            <a:ext cx="2312035" cy="398780"/>
          </a:xfrm>
          <a:prstGeom prst="rect">
            <a:avLst/>
          </a:prstGeom>
          <a:noFill/>
        </p:spPr>
        <p:txBody>
          <a:bodyPr wrap="square" rtlCol="0">
            <a:spAutoFit/>
          </a:bodyPr>
          <a:p>
            <a:pPr algn="ctr"/>
            <a:r>
              <a:rPr lang="en-US" altLang="zh-CN" sz="2000" b="1">
                <a:solidFill>
                  <a:schemeClr val="tx2"/>
                </a:solidFill>
              </a:rPr>
              <a:t>Center</a:t>
            </a:r>
            <a:endParaRPr lang="en-US" altLang="zh-CN" sz="2000" b="1">
              <a:solidFill>
                <a:schemeClr val="tx2"/>
              </a:solidFill>
            </a:endParaRPr>
          </a:p>
        </p:txBody>
      </p:sp>
      <p:sp>
        <p:nvSpPr>
          <p:cNvPr id="16" name="圆角矩形 15"/>
          <p:cNvSpPr/>
          <p:nvPr/>
        </p:nvSpPr>
        <p:spPr>
          <a:xfrm>
            <a:off x="1204595" y="3068955"/>
            <a:ext cx="2110105" cy="631825"/>
          </a:xfrm>
          <a:prstGeom prst="roundRect">
            <a:avLst/>
          </a:prstGeom>
          <a:noFill/>
          <a:ln w="38100">
            <a:solidFill>
              <a:schemeClr val="tx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文本框 16"/>
          <p:cNvSpPr txBox="1"/>
          <p:nvPr/>
        </p:nvSpPr>
        <p:spPr>
          <a:xfrm>
            <a:off x="1099820" y="3187065"/>
            <a:ext cx="2312035" cy="398780"/>
          </a:xfrm>
          <a:prstGeom prst="rect">
            <a:avLst/>
          </a:prstGeom>
          <a:noFill/>
        </p:spPr>
        <p:txBody>
          <a:bodyPr wrap="square" rtlCol="0">
            <a:spAutoFit/>
          </a:bodyPr>
          <a:p>
            <a:pPr algn="ctr"/>
            <a:r>
              <a:rPr lang="en-US" altLang="zh-CN" sz="2000" b="1">
                <a:solidFill>
                  <a:schemeClr val="tx2"/>
                </a:solidFill>
              </a:rPr>
              <a:t>TargetAllocator</a:t>
            </a:r>
            <a:endParaRPr lang="en-US" altLang="zh-CN" sz="2000" b="1">
              <a:solidFill>
                <a:schemeClr val="tx2"/>
              </a:solidFill>
            </a:endParaRPr>
          </a:p>
        </p:txBody>
      </p:sp>
      <p:sp>
        <p:nvSpPr>
          <p:cNvPr id="18" name="矩形 17"/>
          <p:cNvSpPr/>
          <p:nvPr/>
        </p:nvSpPr>
        <p:spPr>
          <a:xfrm>
            <a:off x="1012190" y="4136390"/>
            <a:ext cx="2486660" cy="2197735"/>
          </a:xfrm>
          <a:prstGeom prst="rect">
            <a:avLst/>
          </a:prstGeom>
          <a:noFill/>
          <a:ln w="38100">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文本框 18"/>
          <p:cNvSpPr txBox="1"/>
          <p:nvPr/>
        </p:nvSpPr>
        <p:spPr>
          <a:xfrm>
            <a:off x="1089660" y="4206875"/>
            <a:ext cx="2312035" cy="398780"/>
          </a:xfrm>
          <a:prstGeom prst="rect">
            <a:avLst/>
          </a:prstGeom>
          <a:noFill/>
        </p:spPr>
        <p:txBody>
          <a:bodyPr wrap="square" rtlCol="0">
            <a:spAutoFit/>
          </a:bodyPr>
          <a:p>
            <a:pPr algn="ctr"/>
            <a:r>
              <a:rPr lang="en-US" altLang="zh-CN" sz="2000" b="1">
                <a:solidFill>
                  <a:schemeClr val="tx2"/>
                </a:solidFill>
              </a:rPr>
              <a:t>Self</a:t>
            </a:r>
            <a:endParaRPr lang="en-US" altLang="zh-CN" sz="2000" b="1">
              <a:solidFill>
                <a:schemeClr val="tx2"/>
              </a:solidFill>
            </a:endParaRPr>
          </a:p>
        </p:txBody>
      </p:sp>
      <p:sp>
        <p:nvSpPr>
          <p:cNvPr id="20" name="圆角矩形 19"/>
          <p:cNvSpPr/>
          <p:nvPr/>
        </p:nvSpPr>
        <p:spPr>
          <a:xfrm>
            <a:off x="1204595" y="4605655"/>
            <a:ext cx="2110105" cy="631825"/>
          </a:xfrm>
          <a:prstGeom prst="roundRect">
            <a:avLst/>
          </a:prstGeom>
          <a:noFill/>
          <a:ln w="38100">
            <a:solidFill>
              <a:srgbClr val="BDB3FB"/>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BDB3FB"/>
              </a:solidFill>
            </a:endParaRPr>
          </a:p>
        </p:txBody>
      </p:sp>
      <p:sp>
        <p:nvSpPr>
          <p:cNvPr id="21" name="圆角矩形 20"/>
          <p:cNvSpPr/>
          <p:nvPr/>
        </p:nvSpPr>
        <p:spPr>
          <a:xfrm>
            <a:off x="1213485" y="5426710"/>
            <a:ext cx="2110105" cy="631825"/>
          </a:xfrm>
          <a:prstGeom prst="roundRect">
            <a:avLst/>
          </a:prstGeom>
          <a:noFill/>
          <a:ln w="38100">
            <a:solidFill>
              <a:srgbClr val="BDB3FB"/>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圆角矩形 21"/>
          <p:cNvSpPr/>
          <p:nvPr/>
        </p:nvSpPr>
        <p:spPr>
          <a:xfrm>
            <a:off x="4845685" y="2515235"/>
            <a:ext cx="2110105" cy="631825"/>
          </a:xfrm>
          <a:prstGeom prst="roundRect">
            <a:avLst/>
          </a:prstGeom>
          <a:noFill/>
          <a:ln w="38100">
            <a:solidFill>
              <a:schemeClr val="accent2">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文本框 22"/>
          <p:cNvSpPr txBox="1"/>
          <p:nvPr/>
        </p:nvSpPr>
        <p:spPr>
          <a:xfrm>
            <a:off x="1140460" y="4721860"/>
            <a:ext cx="2312035" cy="398780"/>
          </a:xfrm>
          <a:prstGeom prst="rect">
            <a:avLst/>
          </a:prstGeom>
          <a:noFill/>
        </p:spPr>
        <p:txBody>
          <a:bodyPr wrap="square" rtlCol="0">
            <a:spAutoFit/>
          </a:bodyPr>
          <a:p>
            <a:pPr algn="ctr"/>
            <a:r>
              <a:rPr lang="en-US" altLang="zh-CN" sz="2000" b="1">
                <a:solidFill>
                  <a:srgbClr val="BDB3FB"/>
                </a:solidFill>
              </a:rPr>
              <a:t>TargetDetector</a:t>
            </a:r>
            <a:endParaRPr lang="en-US" altLang="zh-CN" sz="2000" b="1">
              <a:solidFill>
                <a:srgbClr val="BDB3FB"/>
              </a:solidFill>
            </a:endParaRPr>
          </a:p>
        </p:txBody>
      </p:sp>
      <p:sp>
        <p:nvSpPr>
          <p:cNvPr id="24" name="文本框 23"/>
          <p:cNvSpPr txBox="1"/>
          <p:nvPr/>
        </p:nvSpPr>
        <p:spPr>
          <a:xfrm>
            <a:off x="1140460" y="5543550"/>
            <a:ext cx="2312035" cy="398780"/>
          </a:xfrm>
          <a:prstGeom prst="rect">
            <a:avLst/>
          </a:prstGeom>
          <a:noFill/>
          <a:ln>
            <a:noFill/>
          </a:ln>
        </p:spPr>
        <p:txBody>
          <a:bodyPr wrap="square" rtlCol="0">
            <a:spAutoFit/>
          </a:bodyPr>
          <a:p>
            <a:pPr algn="ctr"/>
            <a:r>
              <a:rPr lang="en-US" altLang="zh-CN" sz="2000" b="1">
                <a:solidFill>
                  <a:srgbClr val="BDB3FB"/>
                </a:solidFill>
              </a:rPr>
              <a:t>Search</a:t>
            </a:r>
            <a:endParaRPr lang="en-US" altLang="zh-CN" sz="2000" b="1">
              <a:solidFill>
                <a:srgbClr val="BDB3FB"/>
              </a:solidFill>
            </a:endParaRPr>
          </a:p>
        </p:txBody>
      </p:sp>
      <p:sp>
        <p:nvSpPr>
          <p:cNvPr id="25" name="圆角矩形 24"/>
          <p:cNvSpPr/>
          <p:nvPr/>
        </p:nvSpPr>
        <p:spPr>
          <a:xfrm>
            <a:off x="8463280" y="2204085"/>
            <a:ext cx="2110105" cy="631825"/>
          </a:xfrm>
          <a:prstGeom prst="roundRect">
            <a:avLst/>
          </a:prstGeom>
          <a:noFill/>
          <a:ln w="38100">
            <a:solidFill>
              <a:schemeClr val="tx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文本框 25"/>
          <p:cNvSpPr txBox="1"/>
          <p:nvPr/>
        </p:nvSpPr>
        <p:spPr>
          <a:xfrm>
            <a:off x="8438515" y="2320925"/>
            <a:ext cx="2135505" cy="398780"/>
          </a:xfrm>
          <a:prstGeom prst="rect">
            <a:avLst/>
          </a:prstGeom>
          <a:noFill/>
        </p:spPr>
        <p:txBody>
          <a:bodyPr wrap="square" rtlCol="0">
            <a:spAutoFit/>
          </a:bodyPr>
          <a:p>
            <a:pPr algn="ctr"/>
            <a:r>
              <a:rPr lang="en-US" altLang="zh-CN" sz="2000" b="1">
                <a:solidFill>
                  <a:schemeClr val="tx2"/>
                </a:solidFill>
              </a:rPr>
              <a:t>ExtAction</a:t>
            </a:r>
            <a:endParaRPr lang="en-US" altLang="zh-CN" sz="2000" b="1">
              <a:solidFill>
                <a:schemeClr val="tx2"/>
              </a:solidFill>
            </a:endParaRPr>
          </a:p>
        </p:txBody>
      </p:sp>
      <p:sp>
        <p:nvSpPr>
          <p:cNvPr id="27" name="文本框 26"/>
          <p:cNvSpPr txBox="1"/>
          <p:nvPr/>
        </p:nvSpPr>
        <p:spPr>
          <a:xfrm>
            <a:off x="4663440" y="2021840"/>
            <a:ext cx="2666365" cy="398780"/>
          </a:xfrm>
          <a:prstGeom prst="rect">
            <a:avLst/>
          </a:prstGeom>
          <a:noFill/>
        </p:spPr>
        <p:txBody>
          <a:bodyPr wrap="square" rtlCol="0">
            <a:spAutoFit/>
          </a:bodyPr>
          <a:p>
            <a:r>
              <a:rPr lang="en-US" altLang="zh-CN" sz="2000" b="1">
                <a:solidFill>
                  <a:schemeClr val="tx2"/>
                </a:solidFill>
              </a:rPr>
              <a:t>Algorithm modules</a:t>
            </a:r>
            <a:endParaRPr lang="en-US" altLang="zh-CN" sz="2000" b="1">
              <a:solidFill>
                <a:schemeClr val="tx2"/>
              </a:solidFill>
            </a:endParaRPr>
          </a:p>
        </p:txBody>
      </p:sp>
      <p:sp>
        <p:nvSpPr>
          <p:cNvPr id="28" name="文本框 27"/>
          <p:cNvSpPr txBox="1"/>
          <p:nvPr/>
        </p:nvSpPr>
        <p:spPr>
          <a:xfrm>
            <a:off x="4744085" y="2609215"/>
            <a:ext cx="2312035" cy="398780"/>
          </a:xfrm>
          <a:prstGeom prst="rect">
            <a:avLst/>
          </a:prstGeom>
          <a:noFill/>
        </p:spPr>
        <p:txBody>
          <a:bodyPr wrap="square" rtlCol="0">
            <a:spAutoFit/>
          </a:bodyPr>
          <a:p>
            <a:pPr algn="ctr"/>
            <a:r>
              <a:rPr lang="en-US" altLang="zh-CN" sz="2000" b="1">
                <a:solidFill>
                  <a:schemeClr val="accent2">
                    <a:lumMod val="60000"/>
                    <a:lumOff val="40000"/>
                  </a:schemeClr>
                </a:solidFill>
              </a:rPr>
              <a:t>PathPlanniing</a:t>
            </a:r>
            <a:endParaRPr lang="en-US" altLang="zh-CN" sz="2000" b="1">
              <a:solidFill>
                <a:schemeClr val="accent2">
                  <a:lumMod val="60000"/>
                  <a:lumOff val="40000"/>
                </a:schemeClr>
              </a:solidFill>
            </a:endParaRPr>
          </a:p>
        </p:txBody>
      </p:sp>
      <p:sp>
        <p:nvSpPr>
          <p:cNvPr id="29" name="圆角矩形 28"/>
          <p:cNvSpPr/>
          <p:nvPr/>
        </p:nvSpPr>
        <p:spPr>
          <a:xfrm>
            <a:off x="4845685" y="3285490"/>
            <a:ext cx="2110105" cy="631825"/>
          </a:xfrm>
          <a:prstGeom prst="roundRect">
            <a:avLst/>
          </a:prstGeom>
          <a:noFill/>
          <a:ln w="38100">
            <a:solidFill>
              <a:schemeClr val="accent2">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0" name="文本框 29"/>
          <p:cNvSpPr txBox="1"/>
          <p:nvPr/>
        </p:nvSpPr>
        <p:spPr>
          <a:xfrm>
            <a:off x="4755515" y="3388360"/>
            <a:ext cx="2312035" cy="398780"/>
          </a:xfrm>
          <a:prstGeom prst="rect">
            <a:avLst/>
          </a:prstGeom>
          <a:noFill/>
        </p:spPr>
        <p:txBody>
          <a:bodyPr wrap="square" rtlCol="0">
            <a:spAutoFit/>
          </a:bodyPr>
          <a:p>
            <a:pPr algn="ctr"/>
            <a:r>
              <a:rPr lang="en-US" altLang="zh-CN" sz="2000" b="1">
                <a:solidFill>
                  <a:schemeClr val="accent2">
                    <a:lumMod val="60000"/>
                    <a:lumOff val="40000"/>
                  </a:schemeClr>
                </a:solidFill>
              </a:rPr>
              <a:t>Clustering</a:t>
            </a:r>
            <a:endParaRPr lang="en-US" altLang="zh-CN" sz="2000" b="1">
              <a:solidFill>
                <a:schemeClr val="accent2">
                  <a:lumMod val="60000"/>
                  <a:lumOff val="40000"/>
                </a:schemeClr>
              </a:solidFill>
            </a:endParaRPr>
          </a:p>
        </p:txBody>
      </p:sp>
      <p:sp>
        <p:nvSpPr>
          <p:cNvPr id="37" name="矩形 36"/>
          <p:cNvSpPr/>
          <p:nvPr/>
        </p:nvSpPr>
        <p:spPr>
          <a:xfrm>
            <a:off x="4378960" y="4294505"/>
            <a:ext cx="3042920" cy="2210435"/>
          </a:xfrm>
          <a:prstGeom prst="rect">
            <a:avLst/>
          </a:prstGeom>
          <a:noFill/>
          <a:ln w="50800">
            <a:solidFill>
              <a:schemeClr val="tx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8" name="圆角矩形 37"/>
          <p:cNvSpPr/>
          <p:nvPr/>
        </p:nvSpPr>
        <p:spPr>
          <a:xfrm>
            <a:off x="4845685" y="4864735"/>
            <a:ext cx="2110105" cy="631825"/>
          </a:xfrm>
          <a:prstGeom prst="roundRect">
            <a:avLst/>
          </a:prstGeom>
          <a:noFill/>
          <a:ln w="38100">
            <a:solidFill>
              <a:schemeClr val="accent6">
                <a:lumMod val="75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文本框 38"/>
          <p:cNvSpPr txBox="1"/>
          <p:nvPr/>
        </p:nvSpPr>
        <p:spPr>
          <a:xfrm>
            <a:off x="4623435" y="4371340"/>
            <a:ext cx="2666365" cy="398780"/>
          </a:xfrm>
          <a:prstGeom prst="rect">
            <a:avLst/>
          </a:prstGeom>
          <a:noFill/>
        </p:spPr>
        <p:txBody>
          <a:bodyPr wrap="square" rtlCol="0">
            <a:spAutoFit/>
          </a:bodyPr>
          <a:p>
            <a:pPr algn="ctr"/>
            <a:r>
              <a:rPr lang="en-US" altLang="zh-CN" sz="2000" b="1">
                <a:solidFill>
                  <a:schemeClr val="tx2"/>
                </a:solidFill>
              </a:rPr>
              <a:t>Comm modules</a:t>
            </a:r>
            <a:endParaRPr lang="en-US" altLang="zh-CN" sz="2000" b="1">
              <a:solidFill>
                <a:schemeClr val="tx2"/>
              </a:solidFill>
            </a:endParaRPr>
          </a:p>
        </p:txBody>
      </p:sp>
      <p:sp>
        <p:nvSpPr>
          <p:cNvPr id="40" name="文本框 39"/>
          <p:cNvSpPr txBox="1"/>
          <p:nvPr/>
        </p:nvSpPr>
        <p:spPr>
          <a:xfrm>
            <a:off x="4517390" y="4825365"/>
            <a:ext cx="2832735" cy="706755"/>
          </a:xfrm>
          <a:prstGeom prst="rect">
            <a:avLst/>
          </a:prstGeom>
          <a:noFill/>
        </p:spPr>
        <p:txBody>
          <a:bodyPr wrap="square" rtlCol="0">
            <a:spAutoFit/>
          </a:bodyPr>
          <a:p>
            <a:pPr algn="ctr"/>
            <a:r>
              <a:rPr lang="en-US" altLang="zh-CN" sz="2000" b="1">
                <a:solidFill>
                  <a:schemeClr val="accent6">
                    <a:lumMod val="75000"/>
                  </a:schemeClr>
                </a:solidFill>
              </a:rPr>
              <a:t>Channel</a:t>
            </a:r>
            <a:endParaRPr lang="en-US" altLang="zh-CN" sz="2000" b="1">
              <a:solidFill>
                <a:schemeClr val="accent6">
                  <a:lumMod val="75000"/>
                </a:schemeClr>
              </a:solidFill>
            </a:endParaRPr>
          </a:p>
          <a:p>
            <a:pPr algn="ctr"/>
            <a:r>
              <a:rPr lang="en-US" altLang="zh-CN" sz="2000" b="1">
                <a:solidFill>
                  <a:schemeClr val="accent6">
                    <a:lumMod val="75000"/>
                  </a:schemeClr>
                </a:solidFill>
              </a:rPr>
              <a:t>Subscruber</a:t>
            </a:r>
            <a:endParaRPr lang="en-US" altLang="zh-CN" sz="2000" b="1">
              <a:solidFill>
                <a:schemeClr val="accent6">
                  <a:lumMod val="75000"/>
                </a:schemeClr>
              </a:solidFill>
            </a:endParaRPr>
          </a:p>
        </p:txBody>
      </p:sp>
      <p:sp>
        <p:nvSpPr>
          <p:cNvPr id="42" name="圆角矩形 41"/>
          <p:cNvSpPr/>
          <p:nvPr/>
        </p:nvSpPr>
        <p:spPr>
          <a:xfrm>
            <a:off x="4845685" y="5701665"/>
            <a:ext cx="2110105" cy="631825"/>
          </a:xfrm>
          <a:prstGeom prst="roundRect">
            <a:avLst/>
          </a:prstGeom>
          <a:noFill/>
          <a:ln w="38100">
            <a:solidFill>
              <a:schemeClr val="accent6">
                <a:lumMod val="75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3" name="文本框 42"/>
          <p:cNvSpPr txBox="1"/>
          <p:nvPr/>
        </p:nvSpPr>
        <p:spPr>
          <a:xfrm>
            <a:off x="4742180" y="5657850"/>
            <a:ext cx="2312035" cy="706755"/>
          </a:xfrm>
          <a:prstGeom prst="rect">
            <a:avLst/>
          </a:prstGeom>
          <a:noFill/>
        </p:spPr>
        <p:txBody>
          <a:bodyPr wrap="square" rtlCol="0">
            <a:spAutoFit/>
          </a:bodyPr>
          <a:p>
            <a:pPr algn="ctr"/>
            <a:r>
              <a:rPr lang="en-US" altLang="zh-CN" sz="2000" b="1">
                <a:solidFill>
                  <a:schemeClr val="accent6">
                    <a:lumMod val="75000"/>
                  </a:schemeClr>
                </a:solidFill>
              </a:rPr>
              <a:t>Message</a:t>
            </a:r>
            <a:endParaRPr lang="en-US" altLang="zh-CN" sz="2000" b="1">
              <a:solidFill>
                <a:schemeClr val="accent6">
                  <a:lumMod val="75000"/>
                </a:schemeClr>
              </a:solidFill>
            </a:endParaRPr>
          </a:p>
          <a:p>
            <a:pPr algn="ctr"/>
            <a:r>
              <a:rPr lang="en-US" altLang="zh-CN" sz="2000" b="1">
                <a:solidFill>
                  <a:schemeClr val="accent6">
                    <a:lumMod val="75000"/>
                  </a:schemeClr>
                </a:solidFill>
              </a:rPr>
              <a:t>Coordinator</a:t>
            </a:r>
            <a:endParaRPr lang="en-US" altLang="zh-CN" sz="2000" b="1">
              <a:solidFill>
                <a:schemeClr val="accent6">
                  <a:lumMod val="75000"/>
                </a:schemeClr>
              </a:solidFill>
            </a:endParaRPr>
          </a:p>
        </p:txBody>
      </p:sp>
      <p:sp>
        <p:nvSpPr>
          <p:cNvPr id="50" name="矩形 49"/>
          <p:cNvSpPr/>
          <p:nvPr/>
        </p:nvSpPr>
        <p:spPr>
          <a:xfrm>
            <a:off x="7997825" y="4294505"/>
            <a:ext cx="3042920" cy="2210435"/>
          </a:xfrm>
          <a:prstGeom prst="rect">
            <a:avLst/>
          </a:prstGeom>
          <a:noFill/>
          <a:ln w="50800">
            <a:solidFill>
              <a:schemeClr val="tx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1" name="圆角矩形 50"/>
          <p:cNvSpPr/>
          <p:nvPr/>
        </p:nvSpPr>
        <p:spPr>
          <a:xfrm>
            <a:off x="8464550" y="4864735"/>
            <a:ext cx="2110105" cy="631825"/>
          </a:xfrm>
          <a:prstGeom prst="roundRect">
            <a:avLst/>
          </a:prstGeom>
          <a:noFill/>
          <a:ln w="38100">
            <a:solidFill>
              <a:schemeClr val="tx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文本框 51"/>
          <p:cNvSpPr txBox="1"/>
          <p:nvPr/>
        </p:nvSpPr>
        <p:spPr>
          <a:xfrm>
            <a:off x="8242300" y="4371340"/>
            <a:ext cx="2666365" cy="398780"/>
          </a:xfrm>
          <a:prstGeom prst="rect">
            <a:avLst/>
          </a:prstGeom>
          <a:noFill/>
        </p:spPr>
        <p:txBody>
          <a:bodyPr wrap="square" rtlCol="0">
            <a:spAutoFit/>
          </a:bodyPr>
          <a:p>
            <a:pPr algn="ctr"/>
            <a:r>
              <a:rPr lang="en-US" altLang="zh-CN" sz="2000" b="1">
                <a:solidFill>
                  <a:schemeClr val="tx2"/>
                </a:solidFill>
              </a:rPr>
              <a:t>Centralized</a:t>
            </a:r>
            <a:endParaRPr lang="en-US" altLang="zh-CN" sz="2000" b="1">
              <a:solidFill>
                <a:schemeClr val="tx2"/>
              </a:solidFill>
            </a:endParaRPr>
          </a:p>
        </p:txBody>
      </p:sp>
      <p:sp>
        <p:nvSpPr>
          <p:cNvPr id="53" name="文本框 52"/>
          <p:cNvSpPr txBox="1"/>
          <p:nvPr/>
        </p:nvSpPr>
        <p:spPr>
          <a:xfrm>
            <a:off x="8136255" y="4825365"/>
            <a:ext cx="2832735" cy="706755"/>
          </a:xfrm>
          <a:prstGeom prst="rect">
            <a:avLst/>
          </a:prstGeom>
          <a:noFill/>
        </p:spPr>
        <p:txBody>
          <a:bodyPr wrap="square" rtlCol="0">
            <a:spAutoFit/>
          </a:bodyPr>
          <a:p>
            <a:pPr algn="ctr"/>
            <a:r>
              <a:rPr lang="en-US" altLang="zh-CN" sz="2000" b="1">
                <a:solidFill>
                  <a:schemeClr val="tx2"/>
                </a:solidFill>
              </a:rPr>
              <a:t>Command</a:t>
            </a:r>
            <a:endParaRPr lang="en-US" altLang="zh-CN" sz="2000" b="1">
              <a:solidFill>
                <a:schemeClr val="tx2"/>
              </a:solidFill>
            </a:endParaRPr>
          </a:p>
          <a:p>
            <a:pPr algn="ctr"/>
            <a:r>
              <a:rPr lang="en-US" altLang="zh-CN" sz="2000" b="1">
                <a:solidFill>
                  <a:schemeClr val="tx2"/>
                </a:solidFill>
              </a:rPr>
              <a:t>Executor</a:t>
            </a:r>
            <a:endParaRPr lang="en-US" altLang="zh-CN" sz="2000" b="1">
              <a:solidFill>
                <a:schemeClr val="tx2"/>
              </a:solidFill>
            </a:endParaRPr>
          </a:p>
        </p:txBody>
      </p:sp>
      <p:sp>
        <p:nvSpPr>
          <p:cNvPr id="54" name="圆角矩形 53"/>
          <p:cNvSpPr/>
          <p:nvPr/>
        </p:nvSpPr>
        <p:spPr>
          <a:xfrm>
            <a:off x="8464550" y="5701665"/>
            <a:ext cx="2110105" cy="631825"/>
          </a:xfrm>
          <a:prstGeom prst="roundRect">
            <a:avLst/>
          </a:prstGeom>
          <a:noFill/>
          <a:ln w="38100">
            <a:solidFill>
              <a:schemeClr val="tx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5" name="文本框 54"/>
          <p:cNvSpPr txBox="1"/>
          <p:nvPr/>
        </p:nvSpPr>
        <p:spPr>
          <a:xfrm>
            <a:off x="8361045" y="5657850"/>
            <a:ext cx="2312035" cy="706755"/>
          </a:xfrm>
          <a:prstGeom prst="rect">
            <a:avLst/>
          </a:prstGeom>
          <a:noFill/>
        </p:spPr>
        <p:txBody>
          <a:bodyPr wrap="square" rtlCol="0">
            <a:spAutoFit/>
          </a:bodyPr>
          <a:p>
            <a:pPr algn="ctr"/>
            <a:r>
              <a:rPr lang="en-US" altLang="zh-CN" sz="2000" b="1">
                <a:solidFill>
                  <a:schemeClr val="tx2"/>
                </a:solidFill>
              </a:rPr>
              <a:t>Command</a:t>
            </a:r>
            <a:endParaRPr lang="en-US" altLang="zh-CN" sz="2000" b="1">
              <a:solidFill>
                <a:schemeClr val="tx2"/>
              </a:solidFill>
            </a:endParaRPr>
          </a:p>
          <a:p>
            <a:pPr algn="ctr"/>
            <a:r>
              <a:rPr lang="en-US" altLang="zh-CN" sz="2000" b="1">
                <a:solidFill>
                  <a:schemeClr val="tx2"/>
                </a:solidFill>
              </a:rPr>
              <a:t>Picker</a:t>
            </a:r>
            <a:endParaRPr lang="en-US" altLang="zh-CN" sz="2000" b="1">
              <a:solidFill>
                <a:schemeClr val="tx2"/>
              </a:solidFill>
            </a:endParaRPr>
          </a:p>
        </p:txBody>
      </p:sp>
      <p:sp>
        <p:nvSpPr>
          <p:cNvPr id="56" name="圆角矩形 55"/>
          <p:cNvSpPr/>
          <p:nvPr/>
        </p:nvSpPr>
        <p:spPr>
          <a:xfrm>
            <a:off x="8463915" y="3251835"/>
            <a:ext cx="2110105" cy="631825"/>
          </a:xfrm>
          <a:prstGeom prst="roundRect">
            <a:avLst/>
          </a:prstGeom>
          <a:noFill/>
          <a:ln w="38100">
            <a:solidFill>
              <a:schemeClr val="tx2"/>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7" name="文本框 56"/>
          <p:cNvSpPr txBox="1"/>
          <p:nvPr/>
        </p:nvSpPr>
        <p:spPr>
          <a:xfrm>
            <a:off x="8439150" y="3368675"/>
            <a:ext cx="2135505" cy="398780"/>
          </a:xfrm>
          <a:prstGeom prst="rect">
            <a:avLst/>
          </a:prstGeom>
          <a:noFill/>
        </p:spPr>
        <p:txBody>
          <a:bodyPr wrap="square" rtlCol="0">
            <a:spAutoFit/>
          </a:bodyPr>
          <a:p>
            <a:pPr algn="ctr"/>
            <a:r>
              <a:rPr lang="en-US" altLang="zh-CN" sz="2000" b="1">
                <a:solidFill>
                  <a:schemeClr val="tx2"/>
                </a:solidFill>
              </a:rPr>
              <a:t>Tactics</a:t>
            </a:r>
            <a:endParaRPr lang="en-US" altLang="zh-CN" sz="2000" b="1">
              <a:solidFill>
                <a:schemeClr val="tx2"/>
              </a:solidFill>
            </a:endParaRPr>
          </a:p>
        </p:txBody>
      </p:sp>
      <p:sp>
        <p:nvSpPr>
          <p:cNvPr id="58" name="文本框 57"/>
          <p:cNvSpPr txBox="1"/>
          <p:nvPr/>
        </p:nvSpPr>
        <p:spPr>
          <a:xfrm>
            <a:off x="6518275" y="961390"/>
            <a:ext cx="6366510" cy="460375"/>
          </a:xfrm>
          <a:prstGeom prst="rect">
            <a:avLst/>
          </a:prstGeom>
          <a:noFill/>
        </p:spPr>
        <p:txBody>
          <a:bodyPr wrap="square" rtlCol="0">
            <a:spAutoFit/>
          </a:bodyPr>
          <a:p>
            <a:r>
              <a:rPr lang="en-US" altLang="zh-CN" sz="2400" b="1">
                <a:solidFill>
                  <a:schemeClr val="tx1">
                    <a:lumMod val="50000"/>
                    <a:lumOff val="50000"/>
                  </a:schemeClr>
                </a:solidFill>
                <a:sym typeface="+mn-ea"/>
              </a:rPr>
              <a:t>Agent Development Framework</a:t>
            </a:r>
            <a:endParaRPr lang="en-US" altLang="zh-CN" sz="2400" b="1">
              <a:solidFill>
                <a:schemeClr val="tx1">
                  <a:lumMod val="50000"/>
                  <a:lumOff val="50000"/>
                </a:schemeClr>
              </a:solidFill>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5200015" y="0"/>
            <a:ext cx="1791970" cy="368300"/>
          </a:xfrm>
          <a:prstGeom prst="rect">
            <a:avLst/>
          </a:prstGeom>
          <a:noFill/>
        </p:spPr>
        <p:txBody>
          <a:bodyPr wrap="none" rtlCol="0" anchor="t">
            <a:spAutoFit/>
          </a:bodyPr>
          <a:p>
            <a:pPr algn="ctr"/>
            <a:r>
              <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rPr>
              <a:t>不同智能体策略</a:t>
            </a:r>
            <a:endPar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880110"/>
            <a:ext cx="6186170" cy="768350"/>
          </a:xfrm>
          <a:prstGeom prst="rect">
            <a:avLst/>
          </a:prstGeom>
          <a:noFill/>
        </p:spPr>
        <p:txBody>
          <a:bodyPr wrap="square" rtlCol="0">
            <a:spAutoFit/>
          </a:bodyPr>
          <a:p>
            <a:r>
              <a:rPr lang="zh-CN" altLang="en-US" sz="4400" b="1">
                <a:solidFill>
                  <a:schemeClr val="accent4">
                    <a:lumMod val="50000"/>
                  </a:schemeClr>
                </a:solidFill>
                <a:sym typeface="+mn-ea"/>
              </a:rPr>
              <a:t>避难所优先</a:t>
            </a:r>
            <a:endParaRPr lang="zh-CN" altLang="en-US" sz="4400" b="1">
              <a:solidFill>
                <a:schemeClr val="accent4">
                  <a:lumMod val="50000"/>
                </a:schemeClr>
              </a:solidFill>
              <a:sym typeface="+mn-ea"/>
            </a:endParaRPr>
          </a:p>
        </p:txBody>
      </p:sp>
      <p:sp>
        <p:nvSpPr>
          <p:cNvPr id="4" name="文本框 3"/>
          <p:cNvSpPr txBox="1"/>
          <p:nvPr/>
        </p:nvSpPr>
        <p:spPr>
          <a:xfrm>
            <a:off x="315595" y="424815"/>
            <a:ext cx="2533650" cy="521970"/>
          </a:xfrm>
          <a:prstGeom prst="rect">
            <a:avLst/>
          </a:prstGeom>
          <a:noFill/>
        </p:spPr>
        <p:txBody>
          <a:bodyPr wrap="square" rtlCol="0">
            <a:spAutoFit/>
          </a:bodyPr>
          <a:p>
            <a:r>
              <a:rPr lang="zh-CN" altLang="en-US" sz="2800" b="1">
                <a:solidFill>
                  <a:schemeClr val="accent2">
                    <a:lumMod val="75000"/>
                  </a:schemeClr>
                </a:solidFill>
                <a:sym typeface="+mn-ea"/>
              </a:rPr>
              <a:t>警察</a:t>
            </a:r>
            <a:r>
              <a:rPr lang="en-US" altLang="zh-CN" sz="2800" b="1">
                <a:solidFill>
                  <a:schemeClr val="accent2">
                    <a:lumMod val="75000"/>
                  </a:schemeClr>
                </a:solidFill>
                <a:sym typeface="+mn-ea"/>
              </a:rPr>
              <a:t>——</a:t>
            </a:r>
            <a:r>
              <a:rPr lang="zh-CN" altLang="en-US" sz="2800" b="1">
                <a:solidFill>
                  <a:schemeClr val="accent2">
                    <a:lumMod val="75000"/>
                  </a:schemeClr>
                </a:solidFill>
                <a:sym typeface="+mn-ea"/>
              </a:rPr>
              <a:t>寻路</a:t>
            </a:r>
            <a:endParaRPr lang="zh-CN" altLang="en-US" sz="2800" b="1">
              <a:solidFill>
                <a:schemeClr val="accent2">
                  <a:lumMod val="75000"/>
                </a:schemeClr>
              </a:solidFill>
              <a:sym typeface="+mn-ea"/>
            </a:endParaRPr>
          </a:p>
        </p:txBody>
      </p:sp>
      <p:sp>
        <p:nvSpPr>
          <p:cNvPr id="6" name="文本框 5"/>
          <p:cNvSpPr txBox="1"/>
          <p:nvPr/>
        </p:nvSpPr>
        <p:spPr>
          <a:xfrm>
            <a:off x="1136650" y="2246630"/>
            <a:ext cx="9707880" cy="1568450"/>
          </a:xfrm>
          <a:prstGeom prst="rect">
            <a:avLst/>
          </a:prstGeom>
          <a:noFill/>
        </p:spPr>
        <p:txBody>
          <a:bodyPr wrap="square" rtlCol="0">
            <a:spAutoFit/>
          </a:bodyPr>
          <a:p>
            <a:pPr marL="342900" indent="-342900">
              <a:buFont typeface="Wingdings" panose="05000000000000000000" charset="0"/>
              <a:buChar char=""/>
            </a:pPr>
            <a:r>
              <a:rPr lang="zh-CN" altLang="en-US" sz="2400">
                <a:solidFill>
                  <a:schemeClr val="accent4">
                    <a:lumMod val="50000"/>
                  </a:schemeClr>
                </a:solidFill>
              </a:rPr>
              <a:t>若广播频道数大于</a:t>
            </a:r>
            <a:r>
              <a:rPr lang="en-US" altLang="zh-CN" sz="2400">
                <a:solidFill>
                  <a:schemeClr val="accent4">
                    <a:lumMod val="50000"/>
                  </a:schemeClr>
                </a:solidFill>
              </a:rPr>
              <a:t>1</a:t>
            </a:r>
            <a:r>
              <a:rPr lang="zh-CN" altLang="en-US" sz="2400">
                <a:solidFill>
                  <a:schemeClr val="accent4">
                    <a:lumMod val="50000"/>
                  </a:schemeClr>
                </a:solidFill>
              </a:rPr>
              <a:t>，首先分配曼哈顿距离最近的相等数量的警察去查看避难所的入口是否有阻碍</a:t>
            </a: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若广播频道数等于</a:t>
            </a:r>
            <a:r>
              <a:rPr lang="en-US" altLang="zh-CN" sz="2400">
                <a:solidFill>
                  <a:schemeClr val="accent4">
                    <a:lumMod val="50000"/>
                  </a:schemeClr>
                </a:solidFill>
              </a:rPr>
              <a:t>1</a:t>
            </a:r>
            <a:r>
              <a:rPr lang="zh-CN" altLang="en-US" sz="2400">
                <a:solidFill>
                  <a:schemeClr val="accent4">
                    <a:lumMod val="50000"/>
                  </a:schemeClr>
                </a:solidFill>
              </a:rPr>
              <a:t>，要求避难所所在聚类对应的警察去查看入口是否有阻碍</a:t>
            </a:r>
            <a:endParaRPr lang="zh-CN" altLang="en-US" sz="2400">
              <a:solidFill>
                <a:schemeClr val="accent4">
                  <a:lumMod val="50000"/>
                </a:schemeClr>
              </a:solidFill>
            </a:endParaRPr>
          </a:p>
        </p:txBody>
      </p:sp>
      <p:pic>
        <p:nvPicPr>
          <p:cNvPr id="9" name="图片 8" descr="&amp;pky8295192682&amp;"/>
          <p:cNvPicPr>
            <a:picLocks noChangeAspect="1"/>
          </p:cNvPicPr>
          <p:nvPr/>
        </p:nvPicPr>
        <p:blipFill>
          <a:blip r:embed="rId1"/>
          <a:stretch>
            <a:fillRect/>
          </a:stretch>
        </p:blipFill>
        <p:spPr>
          <a:xfrm>
            <a:off x="6854825" y="4035425"/>
            <a:ext cx="3178810" cy="1589405"/>
          </a:xfrm>
          <a:prstGeom prst="rect">
            <a:avLst/>
          </a:prstGeom>
        </p:spPr>
      </p:pic>
      <p:sp>
        <p:nvSpPr>
          <p:cNvPr id="11" name="矩形 10"/>
          <p:cNvSpPr/>
          <p:nvPr/>
        </p:nvSpPr>
        <p:spPr>
          <a:xfrm>
            <a:off x="7430135" y="5078730"/>
            <a:ext cx="542925" cy="196215"/>
          </a:xfrm>
          <a:prstGeom prst="rect">
            <a:avLst/>
          </a:prstGeom>
          <a:solidFill>
            <a:srgbClr val="ABBA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矩形 9"/>
          <p:cNvSpPr/>
          <p:nvPr/>
        </p:nvSpPr>
        <p:spPr>
          <a:xfrm>
            <a:off x="7190105" y="5026660"/>
            <a:ext cx="993775" cy="291465"/>
          </a:xfrm>
          <a:prstGeom prst="rect">
            <a:avLst/>
          </a:prstGeom>
          <a:noFill/>
          <a:ln>
            <a:noFill/>
          </a:ln>
        </p:spPr>
        <p:txBody>
          <a:bodyPr wrap="square" rtlCol="0" anchor="t">
            <a:spAutoFit/>
          </a:bodyPr>
          <a:p>
            <a:pPr algn="ctr"/>
            <a:r>
              <a:rPr lang="en-US" altLang="zh-CN" sz="1300" b="1">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REFUGE</a:t>
            </a:r>
            <a:endParaRPr lang="en-US" altLang="zh-CN" sz="1300" b="1">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cxnSp>
        <p:nvCxnSpPr>
          <p:cNvPr id="19" name="直接箭头连接符 18"/>
          <p:cNvCxnSpPr/>
          <p:nvPr/>
        </p:nvCxnSpPr>
        <p:spPr>
          <a:xfrm flipV="1">
            <a:off x="3560445" y="4725670"/>
            <a:ext cx="3078480" cy="135890"/>
          </a:xfrm>
          <a:prstGeom prst="straightConnector1">
            <a:avLst/>
          </a:prstGeom>
          <a:ln w="50800">
            <a:solidFill>
              <a:srgbClr val="9ED386"/>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rot="21420000">
            <a:off x="3430270" y="4073525"/>
            <a:ext cx="3089275" cy="645160"/>
          </a:xfrm>
          <a:prstGeom prst="rect">
            <a:avLst/>
          </a:prstGeom>
          <a:noFill/>
          <a:ln>
            <a:noFill/>
          </a:ln>
        </p:spPr>
        <p:txBody>
          <a:bodyPr wrap="square" rtlCol="0" anchor="t">
            <a:spAutoFit/>
            <a:scene3d>
              <a:camera prst="orthographicFront"/>
              <a:lightRig rig="soft" dir="t">
                <a:rot lat="0" lon="0" rev="15600000"/>
              </a:lightRig>
            </a:scene3d>
            <a:sp3d extrusionH="57150" prstMaterial="softEdge">
              <a:bevelT w="25400" h="38100"/>
            </a:sp3d>
          </a:bodyPr>
          <a:p>
            <a:pPr algn="ctr"/>
            <a:r>
              <a:rPr lang="en-US" altLang="zh-CN" sz="3600" b="1">
                <a:solidFill>
                  <a:srgbClr val="9ED386"/>
                </a:solidFill>
                <a:effectLst/>
                <a:latin typeface="Times New Roman" panose="02020803070505020304" charset="0"/>
                <a:cs typeface="Times New Roman" panose="02020803070505020304" charset="0"/>
              </a:rPr>
              <a:t>GO!GO!GO!</a:t>
            </a:r>
            <a:endParaRPr lang="en-US" altLang="zh-CN" sz="3600" b="1">
              <a:solidFill>
                <a:srgbClr val="9ED386"/>
              </a:solidFill>
              <a:effectLst/>
              <a:latin typeface="Times New Roman" panose="02020803070505020304" charset="0"/>
              <a:cs typeface="Times New Roman" panose="02020803070505020304" charset="0"/>
            </a:endParaRPr>
          </a:p>
        </p:txBody>
      </p:sp>
      <p:pic>
        <p:nvPicPr>
          <p:cNvPr id="14" name="图片 13" descr="C:/Users/optimism/AppData/Local/Temp/kaimatting/20201118002515/output_aiMatting_20201118002826.pngoutput_aiMatting_20201118002826"/>
          <p:cNvPicPr>
            <a:picLocks noChangeAspect="1"/>
          </p:cNvPicPr>
          <p:nvPr/>
        </p:nvPicPr>
        <p:blipFill>
          <a:blip r:embed="rId2"/>
          <a:stretch>
            <a:fillRect/>
          </a:stretch>
        </p:blipFill>
        <p:spPr>
          <a:xfrm>
            <a:off x="1136650" y="4035425"/>
            <a:ext cx="2163445" cy="159004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5200015" y="0"/>
            <a:ext cx="1791970" cy="368300"/>
          </a:xfrm>
          <a:prstGeom prst="rect">
            <a:avLst/>
          </a:prstGeom>
          <a:noFill/>
        </p:spPr>
        <p:txBody>
          <a:bodyPr wrap="none" rtlCol="0" anchor="t">
            <a:spAutoFit/>
          </a:bodyPr>
          <a:p>
            <a:pPr algn="ctr"/>
            <a:r>
              <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rPr>
              <a:t>不同智能体策略</a:t>
            </a:r>
            <a:endPar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880110"/>
            <a:ext cx="6186170" cy="768350"/>
          </a:xfrm>
          <a:prstGeom prst="rect">
            <a:avLst/>
          </a:prstGeom>
          <a:noFill/>
        </p:spPr>
        <p:txBody>
          <a:bodyPr wrap="square" rtlCol="0">
            <a:spAutoFit/>
          </a:bodyPr>
          <a:p>
            <a:r>
              <a:rPr lang="zh-CN" altLang="en-US" sz="4400" b="1">
                <a:solidFill>
                  <a:schemeClr val="accent4">
                    <a:lumMod val="50000"/>
                  </a:schemeClr>
                </a:solidFill>
                <a:sym typeface="+mn-ea"/>
              </a:rPr>
              <a:t>五级道路分配</a:t>
            </a:r>
            <a:endParaRPr lang="zh-CN" altLang="en-US" sz="4400" b="1">
              <a:solidFill>
                <a:schemeClr val="accent4">
                  <a:lumMod val="50000"/>
                </a:schemeClr>
              </a:solidFill>
              <a:sym typeface="+mn-ea"/>
            </a:endParaRPr>
          </a:p>
        </p:txBody>
      </p:sp>
      <p:sp>
        <p:nvSpPr>
          <p:cNvPr id="4" name="文本框 3"/>
          <p:cNvSpPr txBox="1"/>
          <p:nvPr/>
        </p:nvSpPr>
        <p:spPr>
          <a:xfrm>
            <a:off x="315595" y="424815"/>
            <a:ext cx="2533650" cy="521970"/>
          </a:xfrm>
          <a:prstGeom prst="rect">
            <a:avLst/>
          </a:prstGeom>
          <a:noFill/>
        </p:spPr>
        <p:txBody>
          <a:bodyPr wrap="square" rtlCol="0">
            <a:spAutoFit/>
          </a:bodyPr>
          <a:p>
            <a:r>
              <a:rPr lang="zh-CN" altLang="en-US" sz="2800" b="1">
                <a:solidFill>
                  <a:schemeClr val="accent2">
                    <a:lumMod val="75000"/>
                  </a:schemeClr>
                </a:solidFill>
                <a:sym typeface="+mn-ea"/>
              </a:rPr>
              <a:t>警察</a:t>
            </a:r>
            <a:r>
              <a:rPr lang="en-US" altLang="zh-CN" sz="2800" b="1">
                <a:solidFill>
                  <a:schemeClr val="accent2">
                    <a:lumMod val="75000"/>
                  </a:schemeClr>
                </a:solidFill>
                <a:sym typeface="+mn-ea"/>
              </a:rPr>
              <a:t>——</a:t>
            </a:r>
            <a:r>
              <a:rPr lang="zh-CN" altLang="en-US" sz="2800" b="1">
                <a:solidFill>
                  <a:schemeClr val="accent2">
                    <a:lumMod val="75000"/>
                  </a:schemeClr>
                </a:solidFill>
                <a:sym typeface="+mn-ea"/>
              </a:rPr>
              <a:t>寻路</a:t>
            </a:r>
            <a:endParaRPr lang="zh-CN" altLang="en-US" sz="2800" b="1">
              <a:solidFill>
                <a:schemeClr val="accent2">
                  <a:lumMod val="75000"/>
                </a:schemeClr>
              </a:solidFill>
              <a:sym typeface="+mn-ea"/>
            </a:endParaRPr>
          </a:p>
        </p:txBody>
      </p:sp>
      <p:sp>
        <p:nvSpPr>
          <p:cNvPr id="6" name="文本框 5"/>
          <p:cNvSpPr txBox="1"/>
          <p:nvPr/>
        </p:nvSpPr>
        <p:spPr>
          <a:xfrm>
            <a:off x="1136650" y="1881505"/>
            <a:ext cx="9707880" cy="1938020"/>
          </a:xfrm>
          <a:prstGeom prst="rect">
            <a:avLst/>
          </a:prstGeom>
          <a:noFill/>
        </p:spPr>
        <p:txBody>
          <a:bodyPr wrap="square" rtlCol="0">
            <a:spAutoFit/>
          </a:bodyPr>
          <a:p>
            <a:pPr marL="342900" indent="-342900">
              <a:buFont typeface="Wingdings" panose="05000000000000000000" charset="0"/>
              <a:buChar char=""/>
            </a:pPr>
            <a:r>
              <a:rPr lang="zh-CN" altLang="en-US" sz="2400">
                <a:solidFill>
                  <a:schemeClr val="accent4">
                    <a:lumMod val="50000"/>
                  </a:schemeClr>
                </a:solidFill>
              </a:rPr>
              <a:t>第一级：火警、医疗队被困并发出呼救</a:t>
            </a:r>
            <a:r>
              <a:rPr lang="en-US" altLang="zh-CN" sz="2400">
                <a:solidFill>
                  <a:schemeClr val="accent4">
                    <a:lumMod val="50000"/>
                  </a:schemeClr>
                </a:solidFill>
              </a:rPr>
              <a:t>(CommandPolice)</a:t>
            </a:r>
            <a:r>
              <a:rPr lang="zh-CN" altLang="en-US" sz="2400">
                <a:solidFill>
                  <a:schemeClr val="accent4">
                    <a:lumMod val="50000"/>
                  </a:schemeClr>
                </a:solidFill>
              </a:rPr>
              <a:t>的道路</a:t>
            </a: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第二级：视线内避难所入口、加油站附近道路、火警医疗队被困道路</a:t>
            </a: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第三级：视线内消防栓所在道路</a:t>
            </a: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第四级：视线内平民被困建筑的入口、平民被困的道路</a:t>
            </a: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第五级：其余非入口道路</a:t>
            </a:r>
            <a:endParaRPr lang="zh-CN" altLang="en-US" sz="2400">
              <a:solidFill>
                <a:schemeClr val="accent4">
                  <a:lumMod val="50000"/>
                </a:schemeClr>
              </a:solidFill>
            </a:endParaRPr>
          </a:p>
        </p:txBody>
      </p:sp>
      <p:pic>
        <p:nvPicPr>
          <p:cNvPr id="8" name="图片 7" descr="C:/Users/optimism/AppData/Local/Temp/kaimatting/20201118002515/output_aiMatting_20201118002826.pngoutput_aiMatting_20201118002826"/>
          <p:cNvPicPr>
            <a:picLocks noChangeAspect="1"/>
          </p:cNvPicPr>
          <p:nvPr/>
        </p:nvPicPr>
        <p:blipFill>
          <a:blip r:embed="rId1"/>
          <a:stretch>
            <a:fillRect/>
          </a:stretch>
        </p:blipFill>
        <p:spPr>
          <a:xfrm>
            <a:off x="891540" y="3888105"/>
            <a:ext cx="1381125" cy="1015365"/>
          </a:xfrm>
          <a:prstGeom prst="rect">
            <a:avLst/>
          </a:prstGeom>
        </p:spPr>
      </p:pic>
      <p:cxnSp>
        <p:nvCxnSpPr>
          <p:cNvPr id="19" name="直接箭头连接符 18"/>
          <p:cNvCxnSpPr/>
          <p:nvPr/>
        </p:nvCxnSpPr>
        <p:spPr>
          <a:xfrm flipV="1">
            <a:off x="3560445" y="4725670"/>
            <a:ext cx="3078480" cy="135890"/>
          </a:xfrm>
          <a:prstGeom prst="straightConnector1">
            <a:avLst/>
          </a:prstGeom>
          <a:ln w="50800">
            <a:solidFill>
              <a:srgbClr val="9ED386"/>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rot="21420000">
            <a:off x="3430270" y="4073525"/>
            <a:ext cx="3089275" cy="645160"/>
          </a:xfrm>
          <a:prstGeom prst="rect">
            <a:avLst/>
          </a:prstGeom>
          <a:noFill/>
          <a:ln>
            <a:noFill/>
          </a:ln>
        </p:spPr>
        <p:txBody>
          <a:bodyPr wrap="square" rtlCol="0" anchor="t">
            <a:spAutoFit/>
            <a:scene3d>
              <a:camera prst="orthographicFront"/>
              <a:lightRig rig="soft" dir="t">
                <a:rot lat="0" lon="0" rev="15600000"/>
              </a:lightRig>
            </a:scene3d>
            <a:sp3d extrusionH="57150" prstMaterial="softEdge">
              <a:bevelT w="25400" h="38100"/>
            </a:sp3d>
          </a:bodyPr>
          <a:p>
            <a:pPr algn="ctr"/>
            <a:r>
              <a:rPr lang="zh-CN" altLang="en-US" sz="3600" b="1">
                <a:solidFill>
                  <a:srgbClr val="9ED386"/>
                </a:solidFill>
                <a:effectLst/>
                <a:latin typeface="Times New Roman" panose="02020803070505020304" charset="0"/>
                <a:cs typeface="Times New Roman" panose="02020803070505020304" charset="0"/>
              </a:rPr>
              <a:t>选择目标道路</a:t>
            </a:r>
            <a:endParaRPr lang="zh-CN" altLang="en-US" sz="3600" b="1">
              <a:solidFill>
                <a:srgbClr val="9ED386"/>
              </a:solidFill>
              <a:effectLst/>
              <a:latin typeface="Times New Roman" panose="02020803070505020304" charset="0"/>
              <a:cs typeface="Times New Roman" panose="02020803070505020304" charset="0"/>
            </a:endParaRPr>
          </a:p>
        </p:txBody>
      </p:sp>
      <p:pic>
        <p:nvPicPr>
          <p:cNvPr id="14" name="图片 13" descr="C:/Users/optimism/AppData/Local/Temp/kaimatting/20201118002515/output_aiMatting_20201118002826.pngoutput_aiMatting_20201118002826"/>
          <p:cNvPicPr>
            <a:picLocks noChangeAspect="1"/>
          </p:cNvPicPr>
          <p:nvPr/>
        </p:nvPicPr>
        <p:blipFill>
          <a:blip r:embed="rId1"/>
          <a:stretch>
            <a:fillRect/>
          </a:stretch>
        </p:blipFill>
        <p:spPr>
          <a:xfrm>
            <a:off x="891540" y="4608830"/>
            <a:ext cx="1381125" cy="1015365"/>
          </a:xfrm>
          <a:prstGeom prst="rect">
            <a:avLst/>
          </a:prstGeom>
        </p:spPr>
      </p:pic>
      <p:pic>
        <p:nvPicPr>
          <p:cNvPr id="15" name="图片 14" descr="C:/Users/optimism/AppData/Local/Temp/kaimatting/20201118002515/output_aiMatting_20201118002826.pngoutput_aiMatting_20201118002826"/>
          <p:cNvPicPr>
            <a:picLocks noChangeAspect="1"/>
          </p:cNvPicPr>
          <p:nvPr/>
        </p:nvPicPr>
        <p:blipFill>
          <a:blip r:embed="rId1"/>
          <a:stretch>
            <a:fillRect/>
          </a:stretch>
        </p:blipFill>
        <p:spPr>
          <a:xfrm>
            <a:off x="1859280" y="3846195"/>
            <a:ext cx="1381125" cy="1015365"/>
          </a:xfrm>
          <a:prstGeom prst="rect">
            <a:avLst/>
          </a:prstGeom>
        </p:spPr>
      </p:pic>
      <p:pic>
        <p:nvPicPr>
          <p:cNvPr id="16" name="图片 15" descr="C:/Users/optimism/AppData/Local/Temp/kaimatting/20201118002515/output_aiMatting_20201118002826.pngoutput_aiMatting_20201118002826"/>
          <p:cNvPicPr>
            <a:picLocks noChangeAspect="1"/>
          </p:cNvPicPr>
          <p:nvPr/>
        </p:nvPicPr>
        <p:blipFill>
          <a:blip r:embed="rId1"/>
          <a:stretch>
            <a:fillRect/>
          </a:stretch>
        </p:blipFill>
        <p:spPr>
          <a:xfrm>
            <a:off x="1859280" y="4608830"/>
            <a:ext cx="1381125" cy="1015365"/>
          </a:xfrm>
          <a:prstGeom prst="rect">
            <a:avLst/>
          </a:prstGeom>
        </p:spPr>
      </p:pic>
      <p:pic>
        <p:nvPicPr>
          <p:cNvPr id="20" name="图片 19" descr="&amp;pky8318411044&amp;"/>
          <p:cNvPicPr>
            <a:picLocks noChangeAspect="1"/>
          </p:cNvPicPr>
          <p:nvPr/>
        </p:nvPicPr>
        <p:blipFill>
          <a:blip r:embed="rId2"/>
          <a:stretch>
            <a:fillRect/>
          </a:stretch>
        </p:blipFill>
        <p:spPr>
          <a:xfrm>
            <a:off x="7158355" y="3846195"/>
            <a:ext cx="3161030" cy="17780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pic>
        <p:nvPicPr>
          <p:cNvPr id="26" name="图片 25" descr="地图图标 (1)"/>
          <p:cNvPicPr>
            <a:picLocks noChangeAspect="1"/>
          </p:cNvPicPr>
          <p:nvPr/>
        </p:nvPicPr>
        <p:blipFill>
          <a:blip r:embed="rId1"/>
          <a:srcRect r="18855"/>
          <a:stretch>
            <a:fillRect/>
          </a:stretch>
        </p:blipFill>
        <p:spPr>
          <a:xfrm>
            <a:off x="5212080" y="1631315"/>
            <a:ext cx="5203190" cy="6432550"/>
          </a:xfrm>
          <a:prstGeom prst="rect">
            <a:avLst/>
          </a:prstGeom>
        </p:spPr>
      </p:pic>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5200015" y="0"/>
            <a:ext cx="1791970" cy="368300"/>
          </a:xfrm>
          <a:prstGeom prst="rect">
            <a:avLst/>
          </a:prstGeom>
          <a:noFill/>
        </p:spPr>
        <p:txBody>
          <a:bodyPr wrap="none" rtlCol="0" anchor="t">
            <a:spAutoFit/>
          </a:bodyPr>
          <a:p>
            <a:pPr algn="ctr"/>
            <a:r>
              <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rPr>
              <a:t>不同智能体策略</a:t>
            </a:r>
            <a:endPar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880110"/>
            <a:ext cx="6186170" cy="768350"/>
          </a:xfrm>
          <a:prstGeom prst="rect">
            <a:avLst/>
          </a:prstGeom>
          <a:noFill/>
        </p:spPr>
        <p:txBody>
          <a:bodyPr wrap="square" rtlCol="0">
            <a:spAutoFit/>
          </a:bodyPr>
          <a:p>
            <a:r>
              <a:rPr lang="zh-CN" altLang="en-US" sz="4400" b="1">
                <a:solidFill>
                  <a:schemeClr val="accent4">
                    <a:lumMod val="50000"/>
                  </a:schemeClr>
                </a:solidFill>
                <a:sym typeface="+mn-ea"/>
              </a:rPr>
              <a:t>清理自己所属聚类障碍</a:t>
            </a:r>
            <a:endParaRPr lang="zh-CN" altLang="en-US" sz="4400" b="1">
              <a:solidFill>
                <a:schemeClr val="accent4">
                  <a:lumMod val="50000"/>
                </a:schemeClr>
              </a:solidFill>
              <a:sym typeface="+mn-ea"/>
            </a:endParaRPr>
          </a:p>
        </p:txBody>
      </p:sp>
      <p:sp>
        <p:nvSpPr>
          <p:cNvPr id="4" name="文本框 3"/>
          <p:cNvSpPr txBox="1"/>
          <p:nvPr/>
        </p:nvSpPr>
        <p:spPr>
          <a:xfrm>
            <a:off x="315595" y="424815"/>
            <a:ext cx="2533650" cy="521970"/>
          </a:xfrm>
          <a:prstGeom prst="rect">
            <a:avLst/>
          </a:prstGeom>
          <a:noFill/>
        </p:spPr>
        <p:txBody>
          <a:bodyPr wrap="square" rtlCol="0">
            <a:spAutoFit/>
          </a:bodyPr>
          <a:p>
            <a:r>
              <a:rPr lang="zh-CN" altLang="en-US" sz="2800" b="1">
                <a:solidFill>
                  <a:schemeClr val="accent2">
                    <a:lumMod val="75000"/>
                  </a:schemeClr>
                </a:solidFill>
                <a:sym typeface="+mn-ea"/>
              </a:rPr>
              <a:t>警察</a:t>
            </a:r>
            <a:r>
              <a:rPr lang="en-US" altLang="zh-CN" sz="2800" b="1">
                <a:solidFill>
                  <a:schemeClr val="accent2">
                    <a:lumMod val="75000"/>
                  </a:schemeClr>
                </a:solidFill>
                <a:sym typeface="+mn-ea"/>
              </a:rPr>
              <a:t>——</a:t>
            </a:r>
            <a:r>
              <a:rPr lang="zh-CN" altLang="en-US" sz="2800" b="1">
                <a:solidFill>
                  <a:schemeClr val="accent2">
                    <a:lumMod val="75000"/>
                  </a:schemeClr>
                </a:solidFill>
                <a:sym typeface="+mn-ea"/>
              </a:rPr>
              <a:t>寻路</a:t>
            </a:r>
            <a:endParaRPr lang="zh-CN" altLang="en-US" sz="2800" b="1">
              <a:solidFill>
                <a:schemeClr val="accent2">
                  <a:lumMod val="75000"/>
                </a:schemeClr>
              </a:solidFill>
              <a:sym typeface="+mn-ea"/>
            </a:endParaRPr>
          </a:p>
        </p:txBody>
      </p:sp>
      <p:sp>
        <p:nvSpPr>
          <p:cNvPr id="6" name="文本框 5"/>
          <p:cNvSpPr txBox="1"/>
          <p:nvPr/>
        </p:nvSpPr>
        <p:spPr>
          <a:xfrm>
            <a:off x="1061085" y="2066925"/>
            <a:ext cx="9707880" cy="460375"/>
          </a:xfrm>
          <a:prstGeom prst="rect">
            <a:avLst/>
          </a:prstGeom>
          <a:noFill/>
        </p:spPr>
        <p:txBody>
          <a:bodyPr wrap="square" rtlCol="0">
            <a:spAutoFit/>
          </a:bodyPr>
          <a:p>
            <a:pPr marL="342900" indent="-342900">
              <a:buFont typeface="Wingdings" panose="05000000000000000000" charset="0"/>
              <a:buChar char=""/>
            </a:pPr>
            <a:r>
              <a:rPr lang="zh-CN" altLang="en-US" sz="2400">
                <a:solidFill>
                  <a:schemeClr val="accent4">
                    <a:lumMod val="50000"/>
                  </a:schemeClr>
                </a:solidFill>
              </a:rPr>
              <a:t>将聚类内部道路再次分为两级，进行清障工作</a:t>
            </a:r>
            <a:endParaRPr lang="zh-CN" altLang="en-US" sz="2400">
              <a:solidFill>
                <a:schemeClr val="accent4">
                  <a:lumMod val="50000"/>
                </a:schemeClr>
              </a:solidFill>
            </a:endParaRPr>
          </a:p>
        </p:txBody>
      </p:sp>
      <p:pic>
        <p:nvPicPr>
          <p:cNvPr id="8" name="图片 7" descr="C:/Users/optimism/AppData/Local/Temp/kaimatting/20201118002515/output_aiMatting_20201118002826.pngoutput_aiMatting_20201118002826"/>
          <p:cNvPicPr>
            <a:picLocks noChangeAspect="1"/>
          </p:cNvPicPr>
          <p:nvPr/>
        </p:nvPicPr>
        <p:blipFill>
          <a:blip r:embed="rId2"/>
          <a:stretch>
            <a:fillRect/>
          </a:stretch>
        </p:blipFill>
        <p:spPr>
          <a:xfrm>
            <a:off x="2604135" y="3878580"/>
            <a:ext cx="1381125" cy="1015365"/>
          </a:xfrm>
          <a:prstGeom prst="rect">
            <a:avLst/>
          </a:prstGeom>
        </p:spPr>
      </p:pic>
      <p:pic>
        <p:nvPicPr>
          <p:cNvPr id="14" name="图片 13" descr="C:/Users/optimism/AppData/Local/Temp/kaimatting/20201118002515/output_aiMatting_20201118002826.pngoutput_aiMatting_20201118002826"/>
          <p:cNvPicPr>
            <a:picLocks noChangeAspect="1"/>
          </p:cNvPicPr>
          <p:nvPr/>
        </p:nvPicPr>
        <p:blipFill>
          <a:blip r:embed="rId2"/>
          <a:stretch>
            <a:fillRect/>
          </a:stretch>
        </p:blipFill>
        <p:spPr>
          <a:xfrm>
            <a:off x="2604135" y="5511800"/>
            <a:ext cx="1381125" cy="1015365"/>
          </a:xfrm>
          <a:prstGeom prst="rect">
            <a:avLst/>
          </a:prstGeom>
        </p:spPr>
      </p:pic>
      <p:pic>
        <p:nvPicPr>
          <p:cNvPr id="15" name="图片 14" descr="C:/Users/optimism/AppData/Local/Temp/kaimatting/20201118002515/output_aiMatting_20201118002826.pngoutput_aiMatting_20201118002826"/>
          <p:cNvPicPr>
            <a:picLocks noChangeAspect="1"/>
          </p:cNvPicPr>
          <p:nvPr/>
        </p:nvPicPr>
        <p:blipFill>
          <a:blip r:embed="rId2"/>
          <a:stretch>
            <a:fillRect/>
          </a:stretch>
        </p:blipFill>
        <p:spPr>
          <a:xfrm>
            <a:off x="2194560" y="2905125"/>
            <a:ext cx="1381125" cy="1015365"/>
          </a:xfrm>
          <a:prstGeom prst="rect">
            <a:avLst/>
          </a:prstGeom>
        </p:spPr>
      </p:pic>
      <p:pic>
        <p:nvPicPr>
          <p:cNvPr id="16" name="图片 15" descr="C:/Users/optimism/AppData/Local/Temp/kaimatting/20201118002515/output_aiMatting_20201118002826.pngoutput_aiMatting_20201118002826"/>
          <p:cNvPicPr>
            <a:picLocks noChangeAspect="1"/>
          </p:cNvPicPr>
          <p:nvPr/>
        </p:nvPicPr>
        <p:blipFill>
          <a:blip r:embed="rId2"/>
          <a:stretch>
            <a:fillRect/>
          </a:stretch>
        </p:blipFill>
        <p:spPr>
          <a:xfrm>
            <a:off x="2194560" y="4693920"/>
            <a:ext cx="1381125" cy="1015365"/>
          </a:xfrm>
          <a:prstGeom prst="rect">
            <a:avLst/>
          </a:prstGeom>
        </p:spPr>
      </p:pic>
      <p:sp>
        <p:nvSpPr>
          <p:cNvPr id="13" name="圆角矩形 12"/>
          <p:cNvSpPr/>
          <p:nvPr/>
        </p:nvSpPr>
        <p:spPr>
          <a:xfrm>
            <a:off x="5731510" y="3488055"/>
            <a:ext cx="2081530" cy="1205865"/>
          </a:xfrm>
          <a:prstGeom prst="roundRect">
            <a:avLst/>
          </a:prstGeom>
          <a:noFill/>
          <a:ln w="76200">
            <a:solidFill>
              <a:srgbClr val="FD58B5"/>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圆角矩形 16"/>
          <p:cNvSpPr/>
          <p:nvPr/>
        </p:nvSpPr>
        <p:spPr>
          <a:xfrm>
            <a:off x="5731510" y="5036185"/>
            <a:ext cx="2065655" cy="1242695"/>
          </a:xfrm>
          <a:prstGeom prst="roundRect">
            <a:avLst/>
          </a:prstGeom>
          <a:noFill/>
          <a:ln w="76200">
            <a:solidFill>
              <a:srgbClr val="CC66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圆角矩形 17"/>
          <p:cNvSpPr/>
          <p:nvPr/>
        </p:nvSpPr>
        <p:spPr>
          <a:xfrm>
            <a:off x="8119110" y="3608705"/>
            <a:ext cx="2081530" cy="1205865"/>
          </a:xfrm>
          <a:prstGeom prst="roundRect">
            <a:avLst/>
          </a:prstGeom>
          <a:noFill/>
          <a:ln w="76200">
            <a:solidFill>
              <a:schemeClr val="accent6">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圆角矩形 20"/>
          <p:cNvSpPr/>
          <p:nvPr/>
        </p:nvSpPr>
        <p:spPr>
          <a:xfrm>
            <a:off x="8128000" y="5192395"/>
            <a:ext cx="2081530" cy="1205865"/>
          </a:xfrm>
          <a:prstGeom prst="roundRect">
            <a:avLst/>
          </a:prstGeom>
          <a:noFill/>
          <a:ln w="76200">
            <a:solidFill>
              <a:srgbClr val="FFFF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2" name="直接箭头连接符 21"/>
          <p:cNvCxnSpPr>
            <a:stCxn id="9" idx="3"/>
            <a:endCxn id="13" idx="1"/>
          </p:cNvCxnSpPr>
          <p:nvPr/>
        </p:nvCxnSpPr>
        <p:spPr>
          <a:xfrm>
            <a:off x="3541395" y="3500120"/>
            <a:ext cx="2190115" cy="576580"/>
          </a:xfrm>
          <a:prstGeom prst="straightConnector1">
            <a:avLst/>
          </a:prstGeom>
          <a:ln w="50800">
            <a:solidFill>
              <a:srgbClr val="FF42B8"/>
            </a:solidFill>
            <a:prstDash val="lgDash"/>
            <a:tailEnd type="arrow"/>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a:stCxn id="10" idx="3"/>
            <a:endCxn id="18" idx="1"/>
          </p:cNvCxnSpPr>
          <p:nvPr/>
        </p:nvCxnSpPr>
        <p:spPr>
          <a:xfrm flipV="1">
            <a:off x="3970655" y="4197350"/>
            <a:ext cx="4148455" cy="236220"/>
          </a:xfrm>
          <a:prstGeom prst="straightConnector1">
            <a:avLst/>
          </a:prstGeom>
          <a:ln w="50800">
            <a:solidFill>
              <a:srgbClr val="9ED386"/>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stCxn id="11" idx="3"/>
            <a:endCxn id="17" idx="1"/>
          </p:cNvCxnSpPr>
          <p:nvPr/>
        </p:nvCxnSpPr>
        <p:spPr>
          <a:xfrm>
            <a:off x="3561080" y="5357495"/>
            <a:ext cx="2170430" cy="285750"/>
          </a:xfrm>
          <a:prstGeom prst="straightConnector1">
            <a:avLst/>
          </a:prstGeom>
          <a:ln w="50800">
            <a:solidFill>
              <a:srgbClr val="DC58FF"/>
            </a:solidFill>
            <a:prstDash val="lgDash"/>
            <a:tailEnd type="arrow"/>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a:endCxn id="21" idx="1"/>
          </p:cNvCxnSpPr>
          <p:nvPr/>
        </p:nvCxnSpPr>
        <p:spPr>
          <a:xfrm flipV="1">
            <a:off x="3970655" y="5781040"/>
            <a:ext cx="4157345" cy="447040"/>
          </a:xfrm>
          <a:prstGeom prst="straightConnector1">
            <a:avLst/>
          </a:prstGeom>
          <a:ln w="50800">
            <a:solidFill>
              <a:srgbClr val="FEFF00"/>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rot="1020000">
            <a:off x="2770505" y="2837815"/>
            <a:ext cx="3089275" cy="645160"/>
          </a:xfrm>
          <a:prstGeom prst="rect">
            <a:avLst/>
          </a:prstGeom>
          <a:noFill/>
          <a:ln>
            <a:noFill/>
          </a:ln>
        </p:spPr>
        <p:txBody>
          <a:bodyPr wrap="square" rtlCol="0" anchor="t">
            <a:spAutoFit/>
            <a:scene3d>
              <a:camera prst="orthographicFront"/>
              <a:lightRig rig="soft" dir="t">
                <a:rot lat="0" lon="0" rev="15600000"/>
              </a:lightRig>
            </a:scene3d>
            <a:sp3d extrusionH="57150" prstMaterial="softEdge">
              <a:bevelT w="25400" h="38100"/>
            </a:sp3d>
          </a:bodyPr>
          <a:p>
            <a:pPr algn="ctr"/>
            <a:r>
              <a:rPr lang="zh-CN" altLang="en-US" sz="3600" b="1">
                <a:solidFill>
                  <a:srgbClr val="9ED386"/>
                </a:solidFill>
                <a:effectLst/>
                <a:latin typeface="Times New Roman" panose="02020803070505020304" charset="0"/>
                <a:cs typeface="Times New Roman" panose="02020803070505020304" charset="0"/>
              </a:rPr>
              <a:t>自己的聚类</a:t>
            </a:r>
            <a:endParaRPr lang="zh-CN" altLang="en-US" sz="3600" b="1">
              <a:solidFill>
                <a:srgbClr val="9ED386"/>
              </a:solidFill>
              <a:effectLst/>
              <a:latin typeface="Times New Roman" panose="02020803070505020304" charset="0"/>
              <a:cs typeface="Times New Roman" panose="0202080307050502030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pic>
        <p:nvPicPr>
          <p:cNvPr id="26" name="图片 25" descr="地图图标 (1)"/>
          <p:cNvPicPr>
            <a:picLocks noChangeAspect="1"/>
          </p:cNvPicPr>
          <p:nvPr/>
        </p:nvPicPr>
        <p:blipFill>
          <a:blip r:embed="rId1"/>
          <a:srcRect r="18855"/>
          <a:stretch>
            <a:fillRect/>
          </a:stretch>
        </p:blipFill>
        <p:spPr>
          <a:xfrm>
            <a:off x="2849245" y="1648460"/>
            <a:ext cx="5415915" cy="6695440"/>
          </a:xfrm>
          <a:prstGeom prst="rect">
            <a:avLst/>
          </a:prstGeom>
        </p:spPr>
      </p:pic>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5200015" y="0"/>
            <a:ext cx="1791970" cy="368300"/>
          </a:xfrm>
          <a:prstGeom prst="rect">
            <a:avLst/>
          </a:prstGeom>
          <a:noFill/>
        </p:spPr>
        <p:txBody>
          <a:bodyPr wrap="none" rtlCol="0" anchor="t">
            <a:spAutoFit/>
          </a:bodyPr>
          <a:p>
            <a:pPr algn="ctr"/>
            <a:r>
              <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rPr>
              <a:t>不同智能体策略</a:t>
            </a:r>
            <a:endPar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880110"/>
            <a:ext cx="7855585" cy="768350"/>
          </a:xfrm>
          <a:prstGeom prst="rect">
            <a:avLst/>
          </a:prstGeom>
          <a:noFill/>
        </p:spPr>
        <p:txBody>
          <a:bodyPr wrap="square" rtlCol="0">
            <a:spAutoFit/>
          </a:bodyPr>
          <a:p>
            <a:r>
              <a:rPr lang="zh-CN" altLang="en-US" sz="4400" b="1">
                <a:solidFill>
                  <a:schemeClr val="accent4">
                    <a:lumMod val="50000"/>
                  </a:schemeClr>
                </a:solidFill>
                <a:sym typeface="+mn-ea"/>
              </a:rPr>
              <a:t>根据广播频道数选择新的聚类</a:t>
            </a:r>
            <a:endParaRPr lang="zh-CN" altLang="en-US" sz="4400" b="1">
              <a:solidFill>
                <a:schemeClr val="accent4">
                  <a:lumMod val="50000"/>
                </a:schemeClr>
              </a:solidFill>
              <a:sym typeface="+mn-ea"/>
            </a:endParaRPr>
          </a:p>
        </p:txBody>
      </p:sp>
      <p:sp>
        <p:nvSpPr>
          <p:cNvPr id="4" name="文本框 3"/>
          <p:cNvSpPr txBox="1"/>
          <p:nvPr/>
        </p:nvSpPr>
        <p:spPr>
          <a:xfrm>
            <a:off x="315595" y="424815"/>
            <a:ext cx="2533650" cy="521970"/>
          </a:xfrm>
          <a:prstGeom prst="rect">
            <a:avLst/>
          </a:prstGeom>
          <a:noFill/>
        </p:spPr>
        <p:txBody>
          <a:bodyPr wrap="square" rtlCol="0">
            <a:spAutoFit/>
          </a:bodyPr>
          <a:p>
            <a:r>
              <a:rPr lang="zh-CN" altLang="en-US" sz="2800" b="1">
                <a:solidFill>
                  <a:schemeClr val="accent2">
                    <a:lumMod val="75000"/>
                  </a:schemeClr>
                </a:solidFill>
                <a:sym typeface="+mn-ea"/>
              </a:rPr>
              <a:t>警察</a:t>
            </a:r>
            <a:r>
              <a:rPr lang="en-US" altLang="zh-CN" sz="2800" b="1">
                <a:solidFill>
                  <a:schemeClr val="accent2">
                    <a:lumMod val="75000"/>
                  </a:schemeClr>
                </a:solidFill>
                <a:sym typeface="+mn-ea"/>
              </a:rPr>
              <a:t>——</a:t>
            </a:r>
            <a:r>
              <a:rPr lang="zh-CN" altLang="en-US" sz="2800" b="1">
                <a:solidFill>
                  <a:schemeClr val="accent2">
                    <a:lumMod val="75000"/>
                  </a:schemeClr>
                </a:solidFill>
                <a:sym typeface="+mn-ea"/>
              </a:rPr>
              <a:t>寻路</a:t>
            </a:r>
            <a:endParaRPr lang="zh-CN" altLang="en-US" sz="2800" b="1">
              <a:solidFill>
                <a:schemeClr val="accent2">
                  <a:lumMod val="75000"/>
                </a:schemeClr>
              </a:solidFill>
              <a:sym typeface="+mn-ea"/>
            </a:endParaRPr>
          </a:p>
        </p:txBody>
      </p:sp>
      <p:sp>
        <p:nvSpPr>
          <p:cNvPr id="6" name="文本框 5"/>
          <p:cNvSpPr txBox="1"/>
          <p:nvPr/>
        </p:nvSpPr>
        <p:spPr>
          <a:xfrm>
            <a:off x="1075690" y="1882140"/>
            <a:ext cx="9707880" cy="1198880"/>
          </a:xfrm>
          <a:prstGeom prst="rect">
            <a:avLst/>
          </a:prstGeom>
          <a:noFill/>
        </p:spPr>
        <p:txBody>
          <a:bodyPr wrap="square" rtlCol="0">
            <a:spAutoFit/>
          </a:bodyPr>
          <a:p>
            <a:pPr marL="342900" indent="-342900">
              <a:buFont typeface="Wingdings" panose="05000000000000000000" charset="0"/>
              <a:buChar char=""/>
            </a:pPr>
            <a:r>
              <a:rPr lang="zh-CN" altLang="en-US" sz="2400">
                <a:solidFill>
                  <a:schemeClr val="accent4">
                    <a:lumMod val="50000"/>
                  </a:schemeClr>
                </a:solidFill>
              </a:rPr>
              <a:t>若广播频道数大于</a:t>
            </a:r>
            <a:r>
              <a:rPr lang="en-US" altLang="zh-CN" sz="2400">
                <a:solidFill>
                  <a:schemeClr val="accent4">
                    <a:lumMod val="50000"/>
                  </a:schemeClr>
                </a:solidFill>
              </a:rPr>
              <a:t>1</a:t>
            </a:r>
            <a:r>
              <a:rPr lang="zh-CN" altLang="en-US" sz="2400">
                <a:solidFill>
                  <a:schemeClr val="accent4">
                    <a:lumMod val="50000"/>
                  </a:schemeClr>
                </a:solidFill>
              </a:rPr>
              <a:t>，根据广播道路可通与否的信息，选择不可通道路较多的聚类</a:t>
            </a: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若广播频道数等于</a:t>
            </a:r>
            <a:r>
              <a:rPr lang="en-US" altLang="zh-CN" sz="2400">
                <a:solidFill>
                  <a:schemeClr val="accent4">
                    <a:lumMod val="50000"/>
                  </a:schemeClr>
                </a:solidFill>
              </a:rPr>
              <a:t>1</a:t>
            </a:r>
            <a:r>
              <a:rPr lang="zh-CN" altLang="en-US" sz="2400">
                <a:solidFill>
                  <a:schemeClr val="accent4">
                    <a:lumMod val="50000"/>
                  </a:schemeClr>
                </a:solidFill>
              </a:rPr>
              <a:t>，选择附近的聚类。</a:t>
            </a:r>
            <a:endParaRPr lang="zh-CN" altLang="en-US" sz="2400">
              <a:solidFill>
                <a:schemeClr val="accent4">
                  <a:lumMod val="50000"/>
                </a:schemeClr>
              </a:solidFill>
            </a:endParaRPr>
          </a:p>
        </p:txBody>
      </p:sp>
      <p:pic>
        <p:nvPicPr>
          <p:cNvPr id="15" name="图片 14" descr="C:/Users/optimism/AppData/Local/Temp/kaimatting/20201118002515/output_aiMatting_20201118002826.pngoutput_aiMatting_20201118002826"/>
          <p:cNvPicPr>
            <a:picLocks noChangeAspect="1"/>
          </p:cNvPicPr>
          <p:nvPr/>
        </p:nvPicPr>
        <p:blipFill>
          <a:blip r:embed="rId2"/>
          <a:stretch>
            <a:fillRect/>
          </a:stretch>
        </p:blipFill>
        <p:spPr>
          <a:xfrm>
            <a:off x="3239135" y="3367405"/>
            <a:ext cx="1961515" cy="1181100"/>
          </a:xfrm>
          <a:prstGeom prst="rect">
            <a:avLst/>
          </a:prstGeom>
        </p:spPr>
      </p:pic>
      <p:sp>
        <p:nvSpPr>
          <p:cNvPr id="13" name="圆角矩形 12"/>
          <p:cNvSpPr/>
          <p:nvPr/>
        </p:nvSpPr>
        <p:spPr>
          <a:xfrm>
            <a:off x="3223260" y="3367405"/>
            <a:ext cx="2081530" cy="1205865"/>
          </a:xfrm>
          <a:prstGeom prst="roundRect">
            <a:avLst/>
          </a:prstGeom>
          <a:noFill/>
          <a:ln w="76200">
            <a:solidFill>
              <a:srgbClr val="FD58B5"/>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圆角矩形 16"/>
          <p:cNvSpPr/>
          <p:nvPr/>
        </p:nvSpPr>
        <p:spPr>
          <a:xfrm>
            <a:off x="3239135" y="5398770"/>
            <a:ext cx="2065655" cy="1242695"/>
          </a:xfrm>
          <a:prstGeom prst="roundRect">
            <a:avLst/>
          </a:prstGeom>
          <a:noFill/>
          <a:ln w="76200">
            <a:solidFill>
              <a:srgbClr val="CC66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圆角矩形 17"/>
          <p:cNvSpPr/>
          <p:nvPr/>
        </p:nvSpPr>
        <p:spPr>
          <a:xfrm>
            <a:off x="6125210" y="3367405"/>
            <a:ext cx="2081530" cy="1205865"/>
          </a:xfrm>
          <a:prstGeom prst="roundRect">
            <a:avLst/>
          </a:prstGeom>
          <a:noFill/>
          <a:ln w="76200">
            <a:solidFill>
              <a:schemeClr val="accent6">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圆角矩形 20"/>
          <p:cNvSpPr/>
          <p:nvPr/>
        </p:nvSpPr>
        <p:spPr>
          <a:xfrm>
            <a:off x="6183630" y="5398770"/>
            <a:ext cx="2081530" cy="1205865"/>
          </a:xfrm>
          <a:prstGeom prst="roundRect">
            <a:avLst/>
          </a:prstGeom>
          <a:noFill/>
          <a:ln w="76200">
            <a:solidFill>
              <a:srgbClr val="FFFF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3" name="直接箭头连接符 22"/>
          <p:cNvCxnSpPr/>
          <p:nvPr/>
        </p:nvCxnSpPr>
        <p:spPr>
          <a:xfrm>
            <a:off x="4954905" y="4573270"/>
            <a:ext cx="1314450" cy="848995"/>
          </a:xfrm>
          <a:prstGeom prst="straightConnector1">
            <a:avLst/>
          </a:prstGeom>
          <a:ln w="66675" cmpd="sng">
            <a:solidFill>
              <a:srgbClr val="FF42B8"/>
            </a:solidFill>
            <a:prstDash val="solid"/>
            <a:tailEnd type="arrow" w="med" len="med"/>
          </a:ln>
        </p:spPr>
        <p:style>
          <a:lnRef idx="3">
            <a:schemeClr val="dk1"/>
          </a:lnRef>
          <a:fillRef idx="0">
            <a:schemeClr val="dk1"/>
          </a:fillRef>
          <a:effectRef idx="2">
            <a:schemeClr val="dk1"/>
          </a:effectRef>
          <a:fontRef idx="minor">
            <a:schemeClr val="tx1"/>
          </a:fontRef>
        </p:style>
      </p:cxnSp>
      <p:pic>
        <p:nvPicPr>
          <p:cNvPr id="10" name="图片 9" descr="C:/Users/optimism/AppData/Local/Temp/kaimatting/20201118002515/output_aiMatting_20201118002826.pngoutput_aiMatting_20201118002826"/>
          <p:cNvPicPr>
            <a:picLocks noChangeAspect="1"/>
          </p:cNvPicPr>
          <p:nvPr/>
        </p:nvPicPr>
        <p:blipFill>
          <a:blip r:embed="rId2"/>
          <a:stretch>
            <a:fillRect/>
          </a:stretch>
        </p:blipFill>
        <p:spPr>
          <a:xfrm>
            <a:off x="6185535" y="3396615"/>
            <a:ext cx="1961515" cy="1181100"/>
          </a:xfrm>
          <a:prstGeom prst="rect">
            <a:avLst/>
          </a:prstGeom>
        </p:spPr>
      </p:pic>
      <p:pic>
        <p:nvPicPr>
          <p:cNvPr id="11" name="图片 10" descr="C:/Users/optimism/AppData/Local/Temp/kaimatting/20201118002515/output_aiMatting_20201118002826.pngoutput_aiMatting_20201118002826"/>
          <p:cNvPicPr>
            <a:picLocks noChangeAspect="1"/>
          </p:cNvPicPr>
          <p:nvPr/>
        </p:nvPicPr>
        <p:blipFill>
          <a:blip r:embed="rId2"/>
          <a:stretch>
            <a:fillRect/>
          </a:stretch>
        </p:blipFill>
        <p:spPr>
          <a:xfrm>
            <a:off x="3282950" y="5423535"/>
            <a:ext cx="1961515" cy="1181100"/>
          </a:xfrm>
          <a:prstGeom prst="rect">
            <a:avLst/>
          </a:prstGeom>
        </p:spPr>
      </p:pic>
      <p:cxnSp>
        <p:nvCxnSpPr>
          <p:cNvPr id="12" name="直接箭头连接符 11"/>
          <p:cNvCxnSpPr/>
          <p:nvPr/>
        </p:nvCxnSpPr>
        <p:spPr>
          <a:xfrm>
            <a:off x="5304790" y="6014085"/>
            <a:ext cx="836295" cy="4445"/>
          </a:xfrm>
          <a:prstGeom prst="straightConnector1">
            <a:avLst/>
          </a:prstGeom>
          <a:ln w="66675" cmpd="sng">
            <a:solidFill>
              <a:srgbClr val="CC66FF"/>
            </a:solidFill>
            <a:prstDash val="solid"/>
            <a:tailEnd type="arrow" w="med" len="med"/>
          </a:ln>
        </p:spPr>
        <p:style>
          <a:lnRef idx="3">
            <a:schemeClr val="dk1"/>
          </a:lnRef>
          <a:fillRef idx="0">
            <a:schemeClr val="dk1"/>
          </a:fillRef>
          <a:effectRef idx="2">
            <a:schemeClr val="dk1"/>
          </a:effectRef>
          <a:fontRef idx="minor">
            <a:schemeClr val="tx1"/>
          </a:fontRef>
        </p:style>
      </p:cxnSp>
      <p:cxnSp>
        <p:nvCxnSpPr>
          <p:cNvPr id="19" name="直接箭头连接符 18"/>
          <p:cNvCxnSpPr/>
          <p:nvPr/>
        </p:nvCxnSpPr>
        <p:spPr>
          <a:xfrm>
            <a:off x="7197090" y="4600575"/>
            <a:ext cx="19685" cy="777875"/>
          </a:xfrm>
          <a:prstGeom prst="straightConnector1">
            <a:avLst/>
          </a:prstGeom>
          <a:ln w="66675" cmpd="sng">
            <a:solidFill>
              <a:srgbClr val="9ED386"/>
            </a:solidFill>
            <a:prstDash val="solid"/>
            <a:tailEnd type="arrow" w="med" len="med"/>
          </a:ln>
        </p:spPr>
        <p:style>
          <a:lnRef idx="3">
            <a:schemeClr val="dk1"/>
          </a:lnRef>
          <a:fillRef idx="0">
            <a:schemeClr val="dk1"/>
          </a:fillRef>
          <a:effectRef idx="2">
            <a:schemeClr val="dk1"/>
          </a:effectRef>
          <a:fontRef idx="minor">
            <a:schemeClr val="tx1"/>
          </a:fontRef>
        </p:style>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5200015" y="0"/>
            <a:ext cx="1791970" cy="368300"/>
          </a:xfrm>
          <a:prstGeom prst="rect">
            <a:avLst/>
          </a:prstGeom>
          <a:noFill/>
        </p:spPr>
        <p:txBody>
          <a:bodyPr wrap="none" rtlCol="0" anchor="t">
            <a:spAutoFit/>
          </a:bodyPr>
          <a:p>
            <a:pPr algn="ctr"/>
            <a:r>
              <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rPr>
              <a:t>不同智能体策略</a:t>
            </a:r>
            <a:endPar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880110"/>
            <a:ext cx="8428990" cy="768350"/>
          </a:xfrm>
          <a:prstGeom prst="rect">
            <a:avLst/>
          </a:prstGeom>
          <a:noFill/>
        </p:spPr>
        <p:txBody>
          <a:bodyPr wrap="square" rtlCol="0">
            <a:spAutoFit/>
          </a:bodyPr>
          <a:p>
            <a:r>
              <a:rPr lang="zh-CN" altLang="en-US" sz="4400" b="1">
                <a:solidFill>
                  <a:schemeClr val="accent4">
                    <a:lumMod val="50000"/>
                  </a:schemeClr>
                </a:solidFill>
                <a:sym typeface="+mn-ea"/>
              </a:rPr>
              <a:t>指示线清障算法</a:t>
            </a:r>
            <a:r>
              <a:rPr lang="en-US" altLang="zh-CN" sz="4400" b="1">
                <a:solidFill>
                  <a:schemeClr val="accent4">
                    <a:lumMod val="50000"/>
                  </a:schemeClr>
                </a:solidFill>
                <a:sym typeface="+mn-ea"/>
              </a:rPr>
              <a:t>——</a:t>
            </a:r>
            <a:r>
              <a:rPr lang="zh-CN" altLang="en-US" sz="4400" b="1">
                <a:solidFill>
                  <a:schemeClr val="accent4">
                    <a:lumMod val="50000"/>
                  </a:schemeClr>
                </a:solidFill>
                <a:sym typeface="+mn-ea"/>
              </a:rPr>
              <a:t>获取指示线</a:t>
            </a:r>
            <a:endParaRPr lang="zh-CN" altLang="en-US" sz="4400" b="1">
              <a:solidFill>
                <a:schemeClr val="accent4">
                  <a:lumMod val="50000"/>
                </a:schemeClr>
              </a:solidFill>
              <a:sym typeface="+mn-ea"/>
            </a:endParaRPr>
          </a:p>
        </p:txBody>
      </p:sp>
      <p:sp>
        <p:nvSpPr>
          <p:cNvPr id="4" name="文本框 3"/>
          <p:cNvSpPr txBox="1"/>
          <p:nvPr/>
        </p:nvSpPr>
        <p:spPr>
          <a:xfrm>
            <a:off x="315595" y="424815"/>
            <a:ext cx="2533650" cy="521970"/>
          </a:xfrm>
          <a:prstGeom prst="rect">
            <a:avLst/>
          </a:prstGeom>
          <a:noFill/>
        </p:spPr>
        <p:txBody>
          <a:bodyPr wrap="square" rtlCol="0">
            <a:spAutoFit/>
          </a:bodyPr>
          <a:p>
            <a:r>
              <a:rPr lang="zh-CN" altLang="en-US" sz="2800" b="1">
                <a:solidFill>
                  <a:schemeClr val="accent2">
                    <a:lumMod val="75000"/>
                  </a:schemeClr>
                </a:solidFill>
                <a:sym typeface="+mn-ea"/>
              </a:rPr>
              <a:t>警察</a:t>
            </a:r>
            <a:r>
              <a:rPr lang="en-US" altLang="zh-CN" sz="2800" b="1">
                <a:solidFill>
                  <a:schemeClr val="accent2">
                    <a:lumMod val="75000"/>
                  </a:schemeClr>
                </a:solidFill>
                <a:sym typeface="+mn-ea"/>
              </a:rPr>
              <a:t>——</a:t>
            </a:r>
            <a:r>
              <a:rPr lang="zh-CN" altLang="en-US" sz="2800" b="1">
                <a:solidFill>
                  <a:schemeClr val="accent2">
                    <a:lumMod val="75000"/>
                  </a:schemeClr>
                </a:solidFill>
                <a:sym typeface="+mn-ea"/>
              </a:rPr>
              <a:t>清障</a:t>
            </a:r>
            <a:endParaRPr lang="zh-CN" altLang="en-US" sz="2800" b="1">
              <a:solidFill>
                <a:schemeClr val="accent2">
                  <a:lumMod val="75000"/>
                </a:schemeClr>
              </a:solidFill>
              <a:sym typeface="+mn-ea"/>
            </a:endParaRPr>
          </a:p>
        </p:txBody>
      </p:sp>
      <p:sp>
        <p:nvSpPr>
          <p:cNvPr id="8" name="文本框 7"/>
          <p:cNvSpPr txBox="1"/>
          <p:nvPr/>
        </p:nvSpPr>
        <p:spPr>
          <a:xfrm>
            <a:off x="1075690" y="2470785"/>
            <a:ext cx="4592955" cy="3784600"/>
          </a:xfrm>
          <a:prstGeom prst="rect">
            <a:avLst/>
          </a:prstGeom>
          <a:noFill/>
        </p:spPr>
        <p:txBody>
          <a:bodyPr wrap="square" rtlCol="0">
            <a:spAutoFit/>
          </a:bodyPr>
          <a:p>
            <a:pPr marL="342900" indent="-342900">
              <a:buFont typeface="Wingdings" panose="05000000000000000000" charset="0"/>
              <a:buChar char=""/>
            </a:pPr>
            <a:r>
              <a:rPr lang="zh-CN" altLang="en-US" sz="2400">
                <a:solidFill>
                  <a:schemeClr val="accent4">
                    <a:lumMod val="50000"/>
                  </a:schemeClr>
                </a:solidFill>
              </a:rPr>
              <a:t>建筑入口对边连线</a:t>
            </a: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警察自身所在道路取最长对边</a:t>
            </a: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对所有道路到警察的曼哈顿距离进行排序，由远及近获取路线，将除入口外的道路边缘按照路线连接，获得绝大部分指示线</a:t>
            </a: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对剩余小部分道路，取可通过道路边缘中的对边。若不符合要求，则计算所有边缘。</a:t>
            </a:r>
            <a:endParaRPr lang="zh-CN" altLang="en-US" sz="2400">
              <a:solidFill>
                <a:schemeClr val="accent4">
                  <a:lumMod val="50000"/>
                </a:schemeClr>
              </a:solidFill>
            </a:endParaRPr>
          </a:p>
        </p:txBody>
      </p:sp>
      <p:pic>
        <p:nvPicPr>
          <p:cNvPr id="6" name="图片 5" descr="guidelinefigure"/>
          <p:cNvPicPr>
            <a:picLocks noChangeAspect="1"/>
          </p:cNvPicPr>
          <p:nvPr>
            <p:custDataLst>
              <p:tags r:id="rId1"/>
            </p:custDataLst>
          </p:nvPr>
        </p:nvPicPr>
        <p:blipFill>
          <a:blip r:embed="rId2"/>
          <a:stretch>
            <a:fillRect/>
          </a:stretch>
        </p:blipFill>
        <p:spPr>
          <a:xfrm>
            <a:off x="7108825" y="2005965"/>
            <a:ext cx="2047875" cy="3267075"/>
          </a:xfrm>
          <a:prstGeom prst="rect">
            <a:avLst/>
          </a:prstGeom>
        </p:spPr>
      </p:pic>
      <p:sp>
        <p:nvSpPr>
          <p:cNvPr id="9" name="文本框 8"/>
          <p:cNvSpPr txBox="1"/>
          <p:nvPr/>
        </p:nvSpPr>
        <p:spPr>
          <a:xfrm>
            <a:off x="6645910" y="5425440"/>
            <a:ext cx="4592955" cy="460375"/>
          </a:xfrm>
          <a:prstGeom prst="rect">
            <a:avLst/>
          </a:prstGeom>
          <a:noFill/>
        </p:spPr>
        <p:txBody>
          <a:bodyPr wrap="square" rtlCol="0">
            <a:spAutoFit/>
          </a:bodyPr>
          <a:p>
            <a:pPr indent="0">
              <a:buFont typeface="Wingdings" panose="05000000000000000000" charset="0"/>
              <a:buNone/>
            </a:pPr>
            <a:r>
              <a:rPr lang="zh-CN" altLang="en-US" sz="2400">
                <a:solidFill>
                  <a:schemeClr val="accent4">
                    <a:lumMod val="50000"/>
                  </a:schemeClr>
                </a:solidFill>
              </a:rPr>
              <a:t>计算所得指示线（蓝色）</a:t>
            </a:r>
            <a:endParaRPr lang="zh-CN" altLang="en-US" sz="2400">
              <a:solidFill>
                <a:schemeClr val="accent4">
                  <a:lumMod val="50000"/>
                </a:schemeClr>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5200015" y="0"/>
            <a:ext cx="1791970" cy="368300"/>
          </a:xfrm>
          <a:prstGeom prst="rect">
            <a:avLst/>
          </a:prstGeom>
          <a:noFill/>
        </p:spPr>
        <p:txBody>
          <a:bodyPr wrap="none" rtlCol="0" anchor="t">
            <a:spAutoFit/>
          </a:bodyPr>
          <a:p>
            <a:pPr algn="ctr"/>
            <a:r>
              <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rPr>
              <a:t>不同智能体策略</a:t>
            </a:r>
            <a:endPar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880110"/>
            <a:ext cx="10857865" cy="768350"/>
          </a:xfrm>
          <a:prstGeom prst="rect">
            <a:avLst/>
          </a:prstGeom>
          <a:noFill/>
        </p:spPr>
        <p:txBody>
          <a:bodyPr wrap="square" rtlCol="0">
            <a:spAutoFit/>
          </a:bodyPr>
          <a:p>
            <a:r>
              <a:rPr lang="zh-CN" altLang="en-US" sz="4400" b="1">
                <a:solidFill>
                  <a:schemeClr val="accent4">
                    <a:lumMod val="50000"/>
                  </a:schemeClr>
                </a:solidFill>
                <a:sym typeface="+mn-ea"/>
              </a:rPr>
              <a:t>指示线清障算法</a:t>
            </a:r>
            <a:r>
              <a:rPr lang="en-US" altLang="zh-CN" sz="4400" b="1">
                <a:solidFill>
                  <a:schemeClr val="accent4">
                    <a:lumMod val="50000"/>
                  </a:schemeClr>
                </a:solidFill>
                <a:sym typeface="+mn-ea"/>
              </a:rPr>
              <a:t>——</a:t>
            </a:r>
            <a:r>
              <a:rPr lang="zh-CN" altLang="en-US" sz="4400" b="1">
                <a:solidFill>
                  <a:schemeClr val="accent4">
                    <a:lumMod val="50000"/>
                  </a:schemeClr>
                </a:solidFill>
                <a:sym typeface="+mn-ea"/>
              </a:rPr>
              <a:t>采用叉积计算清障点</a:t>
            </a:r>
            <a:endParaRPr lang="zh-CN" altLang="en-US" sz="4400" b="1">
              <a:solidFill>
                <a:schemeClr val="accent4">
                  <a:lumMod val="50000"/>
                </a:schemeClr>
              </a:solidFill>
              <a:sym typeface="+mn-ea"/>
            </a:endParaRPr>
          </a:p>
        </p:txBody>
      </p:sp>
      <p:sp>
        <p:nvSpPr>
          <p:cNvPr id="4" name="文本框 3"/>
          <p:cNvSpPr txBox="1"/>
          <p:nvPr/>
        </p:nvSpPr>
        <p:spPr>
          <a:xfrm>
            <a:off x="315595" y="424815"/>
            <a:ext cx="2533650" cy="521970"/>
          </a:xfrm>
          <a:prstGeom prst="rect">
            <a:avLst/>
          </a:prstGeom>
          <a:noFill/>
        </p:spPr>
        <p:txBody>
          <a:bodyPr wrap="square" rtlCol="0">
            <a:spAutoFit/>
          </a:bodyPr>
          <a:p>
            <a:r>
              <a:rPr lang="zh-CN" altLang="en-US" sz="2800" b="1">
                <a:solidFill>
                  <a:schemeClr val="accent2">
                    <a:lumMod val="75000"/>
                  </a:schemeClr>
                </a:solidFill>
                <a:sym typeface="+mn-ea"/>
              </a:rPr>
              <a:t>警察</a:t>
            </a:r>
            <a:r>
              <a:rPr lang="en-US" altLang="zh-CN" sz="2800" b="1">
                <a:solidFill>
                  <a:schemeClr val="accent2">
                    <a:lumMod val="75000"/>
                  </a:schemeClr>
                </a:solidFill>
                <a:sym typeface="+mn-ea"/>
              </a:rPr>
              <a:t>——</a:t>
            </a:r>
            <a:r>
              <a:rPr lang="zh-CN" altLang="en-US" sz="2800" b="1">
                <a:solidFill>
                  <a:schemeClr val="accent2">
                    <a:lumMod val="75000"/>
                  </a:schemeClr>
                </a:solidFill>
                <a:sym typeface="+mn-ea"/>
              </a:rPr>
              <a:t>清障</a:t>
            </a:r>
            <a:endParaRPr lang="zh-CN" altLang="en-US" sz="2800" b="1">
              <a:solidFill>
                <a:schemeClr val="accent2">
                  <a:lumMod val="75000"/>
                </a:schemeClr>
              </a:solidFill>
              <a:sym typeface="+mn-ea"/>
            </a:endParaRPr>
          </a:p>
        </p:txBody>
      </p:sp>
      <p:sp>
        <p:nvSpPr>
          <p:cNvPr id="8" name="文本框 7"/>
          <p:cNvSpPr txBox="1"/>
          <p:nvPr/>
        </p:nvSpPr>
        <p:spPr>
          <a:xfrm>
            <a:off x="1075690" y="2470785"/>
            <a:ext cx="4592955" cy="2676525"/>
          </a:xfrm>
          <a:prstGeom prst="rect">
            <a:avLst/>
          </a:prstGeom>
          <a:noFill/>
        </p:spPr>
        <p:txBody>
          <a:bodyPr wrap="square" rtlCol="0">
            <a:spAutoFit/>
          </a:bodyPr>
          <a:p>
            <a:pPr marL="342900" indent="-342900">
              <a:buFont typeface="Wingdings" panose="05000000000000000000" charset="0"/>
              <a:buChar char=""/>
            </a:pPr>
            <a:r>
              <a:rPr lang="zh-CN" altLang="en-US" sz="2400">
                <a:solidFill>
                  <a:schemeClr val="accent4">
                    <a:lumMod val="50000"/>
                  </a:schemeClr>
                </a:solidFill>
              </a:rPr>
              <a:t>取警察到指示线与障碍交点的方向作为向量</a:t>
            </a:r>
            <a:r>
              <a:rPr lang="en-US" altLang="zh-CN" sz="2400">
                <a:solidFill>
                  <a:schemeClr val="accent4">
                    <a:lumMod val="50000"/>
                  </a:schemeClr>
                </a:solidFill>
              </a:rPr>
              <a:t>1</a:t>
            </a:r>
            <a:r>
              <a:rPr lang="zh-CN" altLang="en-US" sz="2400">
                <a:solidFill>
                  <a:schemeClr val="accent4">
                    <a:lumMod val="50000"/>
                  </a:schemeClr>
                </a:solidFill>
              </a:rPr>
              <a:t>，警察到障碍上相邻两个边缘点分别为向量</a:t>
            </a:r>
            <a:r>
              <a:rPr lang="en-US" altLang="zh-CN" sz="2400">
                <a:solidFill>
                  <a:schemeClr val="accent4">
                    <a:lumMod val="50000"/>
                  </a:schemeClr>
                </a:solidFill>
              </a:rPr>
              <a:t>2</a:t>
            </a:r>
            <a:r>
              <a:rPr lang="zh-CN" altLang="en-US" sz="2400">
                <a:solidFill>
                  <a:schemeClr val="accent4">
                    <a:lumMod val="50000"/>
                  </a:schemeClr>
                </a:solidFill>
              </a:rPr>
              <a:t>和向量</a:t>
            </a:r>
            <a:r>
              <a:rPr lang="en-US" altLang="zh-CN" sz="2400">
                <a:solidFill>
                  <a:schemeClr val="accent4">
                    <a:lumMod val="50000"/>
                  </a:schemeClr>
                </a:solidFill>
              </a:rPr>
              <a:t>3</a:t>
            </a:r>
            <a:r>
              <a:rPr lang="zh-CN" altLang="en-US" sz="2400">
                <a:solidFill>
                  <a:schemeClr val="accent4">
                    <a:lumMod val="50000"/>
                  </a:schemeClr>
                </a:solidFill>
              </a:rPr>
              <a:t>，通过计算保证边缘点位于指示线两侧</a:t>
            </a: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排序得出离警察最近的清障点，并进行清障。</a:t>
            </a:r>
            <a:endParaRPr lang="zh-CN" altLang="en-US" sz="2400">
              <a:solidFill>
                <a:schemeClr val="accent4">
                  <a:lumMod val="50000"/>
                </a:schemeClr>
              </a:solidFill>
            </a:endParaRPr>
          </a:p>
        </p:txBody>
      </p:sp>
      <p:pic>
        <p:nvPicPr>
          <p:cNvPr id="6" name="图片 5" descr="guideline"/>
          <p:cNvPicPr>
            <a:picLocks noChangeAspect="1"/>
          </p:cNvPicPr>
          <p:nvPr/>
        </p:nvPicPr>
        <p:blipFill>
          <a:blip r:embed="rId1"/>
          <a:stretch>
            <a:fillRect/>
          </a:stretch>
        </p:blipFill>
        <p:spPr>
          <a:xfrm>
            <a:off x="8954770" y="1976120"/>
            <a:ext cx="2066925" cy="2905125"/>
          </a:xfrm>
          <a:prstGeom prst="rect">
            <a:avLst/>
          </a:prstGeom>
        </p:spPr>
      </p:pic>
      <p:pic>
        <p:nvPicPr>
          <p:cNvPr id="9" name="图片 8" descr="noguideline"/>
          <p:cNvPicPr>
            <a:picLocks noChangeAspect="1"/>
          </p:cNvPicPr>
          <p:nvPr/>
        </p:nvPicPr>
        <p:blipFill>
          <a:blip r:embed="rId2"/>
          <a:stretch>
            <a:fillRect/>
          </a:stretch>
        </p:blipFill>
        <p:spPr>
          <a:xfrm>
            <a:off x="6489700" y="2004695"/>
            <a:ext cx="1866900" cy="2847975"/>
          </a:xfrm>
          <a:prstGeom prst="rect">
            <a:avLst/>
          </a:prstGeom>
        </p:spPr>
      </p:pic>
      <p:sp>
        <p:nvSpPr>
          <p:cNvPr id="10" name="文本框 9"/>
          <p:cNvSpPr txBox="1"/>
          <p:nvPr/>
        </p:nvSpPr>
        <p:spPr>
          <a:xfrm>
            <a:off x="6606540" y="5015865"/>
            <a:ext cx="1892300" cy="829945"/>
          </a:xfrm>
          <a:prstGeom prst="rect">
            <a:avLst/>
          </a:prstGeom>
          <a:noFill/>
        </p:spPr>
        <p:txBody>
          <a:bodyPr wrap="square" rtlCol="0">
            <a:spAutoFit/>
          </a:bodyPr>
          <a:p>
            <a:pPr indent="0">
              <a:buFont typeface="Wingdings" panose="05000000000000000000" charset="0"/>
              <a:buNone/>
            </a:pPr>
            <a:r>
              <a:rPr lang="zh-CN" altLang="en-US" sz="2400">
                <a:solidFill>
                  <a:schemeClr val="accent4">
                    <a:lumMod val="50000"/>
                  </a:schemeClr>
                </a:solidFill>
              </a:rPr>
              <a:t>未采用指示线清障效果</a:t>
            </a:r>
            <a:endParaRPr lang="zh-CN" altLang="en-US" sz="2400">
              <a:solidFill>
                <a:schemeClr val="accent4">
                  <a:lumMod val="50000"/>
                </a:schemeClr>
              </a:solidFill>
            </a:endParaRPr>
          </a:p>
        </p:txBody>
      </p:sp>
      <p:sp>
        <p:nvSpPr>
          <p:cNvPr id="11" name="文本框 10"/>
          <p:cNvSpPr txBox="1"/>
          <p:nvPr/>
        </p:nvSpPr>
        <p:spPr>
          <a:xfrm>
            <a:off x="9041765" y="5015865"/>
            <a:ext cx="1892300" cy="829945"/>
          </a:xfrm>
          <a:prstGeom prst="rect">
            <a:avLst/>
          </a:prstGeom>
          <a:noFill/>
        </p:spPr>
        <p:txBody>
          <a:bodyPr wrap="square" rtlCol="0">
            <a:spAutoFit/>
          </a:bodyPr>
          <a:p>
            <a:pPr indent="0">
              <a:buFont typeface="Wingdings" panose="05000000000000000000" charset="0"/>
              <a:buNone/>
            </a:pPr>
            <a:r>
              <a:rPr lang="zh-CN" altLang="en-US" sz="2400">
                <a:solidFill>
                  <a:schemeClr val="accent4">
                    <a:lumMod val="50000"/>
                  </a:schemeClr>
                </a:solidFill>
              </a:rPr>
              <a:t>采用指示线后清障效果</a:t>
            </a:r>
            <a:endParaRPr lang="zh-CN" altLang="en-US" sz="2400">
              <a:solidFill>
                <a:schemeClr val="accent4">
                  <a:lumMod val="50000"/>
                </a:schemeClr>
              </a:solidFill>
            </a:endParaRPr>
          </a:p>
        </p:txBody>
      </p:sp>
      <p:sp>
        <p:nvSpPr>
          <p:cNvPr id="12" name="七边形 11"/>
          <p:cNvSpPr/>
          <p:nvPr/>
        </p:nvSpPr>
        <p:spPr>
          <a:xfrm rot="1320000">
            <a:off x="3394710" y="5355590"/>
            <a:ext cx="1283335" cy="875030"/>
          </a:xfrm>
          <a:prstGeom prst="heptagon">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13" name="椭圆 12"/>
          <p:cNvSpPr/>
          <p:nvPr/>
        </p:nvSpPr>
        <p:spPr>
          <a:xfrm>
            <a:off x="1470025" y="5782310"/>
            <a:ext cx="151130" cy="151130"/>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14" name="直接连接符 13"/>
          <p:cNvCxnSpPr/>
          <p:nvPr/>
        </p:nvCxnSpPr>
        <p:spPr>
          <a:xfrm flipH="1">
            <a:off x="1621155" y="5858510"/>
            <a:ext cx="3530600"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3341370" y="5601970"/>
            <a:ext cx="120650" cy="151130"/>
          </a:xfrm>
          <a:prstGeom prst="ellipse">
            <a:avLst/>
          </a:prstGeom>
          <a:noFill/>
          <a:ln>
            <a:solidFill>
              <a:srgbClr val="FF0000"/>
            </a:solidFill>
          </a:ln>
          <a:extLst>
            <a:ext uri="{909E8E84-426E-40DD-AFC4-6F175D3DCCD1}">
              <a14:hiddenFill xmlns:a14="http://schemas.microsoft.com/office/drawing/2010/main">
                <a:solidFill>
                  <a:srgbClr val="E2F0D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椭圆 15"/>
          <p:cNvSpPr/>
          <p:nvPr/>
        </p:nvSpPr>
        <p:spPr>
          <a:xfrm>
            <a:off x="3545205" y="6016625"/>
            <a:ext cx="120650" cy="151130"/>
          </a:xfrm>
          <a:prstGeom prst="ellipse">
            <a:avLst/>
          </a:prstGeom>
          <a:noFill/>
          <a:ln>
            <a:solidFill>
              <a:srgbClr val="FF0000"/>
            </a:solidFill>
          </a:ln>
          <a:extLst>
            <a:ext uri="{909E8E84-426E-40DD-AFC4-6F175D3DCCD1}">
              <a14:hiddenFill xmlns:a14="http://schemas.microsoft.com/office/drawing/2010/main">
                <a:solidFill>
                  <a:srgbClr val="E2F0D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椭圆 16"/>
          <p:cNvSpPr/>
          <p:nvPr/>
        </p:nvSpPr>
        <p:spPr>
          <a:xfrm>
            <a:off x="4555490" y="5665470"/>
            <a:ext cx="120650" cy="151130"/>
          </a:xfrm>
          <a:prstGeom prst="ellipse">
            <a:avLst/>
          </a:prstGeom>
          <a:noFill/>
          <a:ln>
            <a:solidFill>
              <a:srgbClr val="FF0000"/>
            </a:solidFill>
          </a:ln>
          <a:extLst>
            <a:ext uri="{909E8E84-426E-40DD-AFC4-6F175D3DCCD1}">
              <a14:hiddenFill xmlns:a14="http://schemas.microsoft.com/office/drawing/2010/main">
                <a:solidFill>
                  <a:srgbClr val="E2F0D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椭圆 17"/>
          <p:cNvSpPr/>
          <p:nvPr/>
        </p:nvSpPr>
        <p:spPr>
          <a:xfrm>
            <a:off x="4511675" y="6060440"/>
            <a:ext cx="120650" cy="151130"/>
          </a:xfrm>
          <a:prstGeom prst="ellipse">
            <a:avLst/>
          </a:prstGeom>
          <a:noFill/>
          <a:ln>
            <a:solidFill>
              <a:srgbClr val="FF0000"/>
            </a:solidFill>
          </a:ln>
          <a:extLst>
            <a:ext uri="{909E8E84-426E-40DD-AFC4-6F175D3DCCD1}">
              <a14:hiddenFill xmlns:a14="http://schemas.microsoft.com/office/drawing/2010/main">
                <a:solidFill>
                  <a:srgbClr val="E2F0D9"/>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文本框 18"/>
          <p:cNvSpPr txBox="1"/>
          <p:nvPr/>
        </p:nvSpPr>
        <p:spPr>
          <a:xfrm>
            <a:off x="3141345" y="5326380"/>
            <a:ext cx="316865" cy="368300"/>
          </a:xfrm>
          <a:prstGeom prst="rect">
            <a:avLst/>
          </a:prstGeom>
          <a:noFill/>
        </p:spPr>
        <p:txBody>
          <a:bodyPr wrap="none" rtlCol="0" anchor="t">
            <a:spAutoFit/>
          </a:bodyPr>
          <a:p>
            <a:pPr algn="l">
              <a:buClrTx/>
              <a:buSzTx/>
              <a:buFontTx/>
            </a:pPr>
            <a:r>
              <a:rPr lang="en-US" altLang="zh-CN">
                <a:latin typeface="微软雅黑" panose="020B0503020204020204" charset="-122"/>
                <a:ea typeface="微软雅黑" panose="020B0503020204020204" charset="-122"/>
              </a:rPr>
              <a:t>1</a:t>
            </a:r>
            <a:endParaRPr lang="en-US" altLang="zh-CN">
              <a:latin typeface="微软雅黑" panose="020B0503020204020204" charset="-122"/>
              <a:ea typeface="微软雅黑" panose="020B0503020204020204" charset="-122"/>
            </a:endParaRPr>
          </a:p>
        </p:txBody>
      </p:sp>
      <p:sp>
        <p:nvSpPr>
          <p:cNvPr id="20" name="文本框 19"/>
          <p:cNvSpPr txBox="1"/>
          <p:nvPr/>
        </p:nvSpPr>
        <p:spPr>
          <a:xfrm>
            <a:off x="3297555" y="6024880"/>
            <a:ext cx="316865" cy="368300"/>
          </a:xfrm>
          <a:prstGeom prst="rect">
            <a:avLst/>
          </a:prstGeom>
          <a:noFill/>
        </p:spPr>
        <p:txBody>
          <a:bodyPr wrap="none" rtlCol="0" anchor="t">
            <a:spAutoFit/>
          </a:bodyPr>
          <a:p>
            <a:r>
              <a:rPr lang="zh-CN" altLang="en-US">
                <a:latin typeface="微软雅黑" panose="020B0503020204020204" charset="-122"/>
                <a:ea typeface="微软雅黑" panose="020B0503020204020204" charset="-122"/>
              </a:rPr>
              <a:t>2</a:t>
            </a:r>
            <a:endParaRPr lang="en-US" altLang="zh-CN">
              <a:latin typeface="微软雅黑" panose="020B0503020204020204" charset="-122"/>
              <a:ea typeface="微软雅黑" panose="020B0503020204020204" charset="-122"/>
            </a:endParaRPr>
          </a:p>
        </p:txBody>
      </p:sp>
      <p:sp>
        <p:nvSpPr>
          <p:cNvPr id="21" name="文本框 20"/>
          <p:cNvSpPr txBox="1"/>
          <p:nvPr/>
        </p:nvSpPr>
        <p:spPr>
          <a:xfrm>
            <a:off x="4617720" y="5436870"/>
            <a:ext cx="316865" cy="368300"/>
          </a:xfrm>
          <a:prstGeom prst="rect">
            <a:avLst/>
          </a:prstGeom>
          <a:noFill/>
        </p:spPr>
        <p:txBody>
          <a:bodyPr wrap="none" rtlCol="0" anchor="t">
            <a:spAutoFit/>
          </a:bodyPr>
          <a:p>
            <a:r>
              <a:rPr lang="en-US" altLang="zh-CN">
                <a:latin typeface="微软雅黑" panose="020B0503020204020204" charset="-122"/>
                <a:ea typeface="微软雅黑" panose="020B0503020204020204" charset="-122"/>
              </a:rPr>
              <a:t>3</a:t>
            </a:r>
            <a:endParaRPr lang="en-US" altLang="zh-CN">
              <a:latin typeface="微软雅黑" panose="020B0503020204020204" charset="-122"/>
              <a:ea typeface="微软雅黑" panose="020B0503020204020204" charset="-122"/>
            </a:endParaRPr>
          </a:p>
        </p:txBody>
      </p:sp>
      <p:sp>
        <p:nvSpPr>
          <p:cNvPr id="22" name="文本框 21"/>
          <p:cNvSpPr txBox="1"/>
          <p:nvPr/>
        </p:nvSpPr>
        <p:spPr>
          <a:xfrm>
            <a:off x="4573905" y="6075045"/>
            <a:ext cx="316865" cy="368300"/>
          </a:xfrm>
          <a:prstGeom prst="rect">
            <a:avLst/>
          </a:prstGeom>
          <a:noFill/>
        </p:spPr>
        <p:txBody>
          <a:bodyPr wrap="none" rtlCol="0" anchor="t">
            <a:spAutoFit/>
          </a:bodyPr>
          <a:p>
            <a:r>
              <a:rPr lang="en-US" altLang="zh-CN">
                <a:latin typeface="微软雅黑" panose="020B0503020204020204" charset="-122"/>
                <a:ea typeface="微软雅黑" panose="020B0503020204020204" charset="-122"/>
              </a:rPr>
              <a:t>4</a:t>
            </a:r>
            <a:endParaRPr lang="en-US" altLang="zh-CN">
              <a:latin typeface="微软雅黑" panose="020B0503020204020204" charset="-122"/>
              <a:ea typeface="微软雅黑" panose="020B0503020204020204" charset="-122"/>
            </a:endParaRPr>
          </a:p>
        </p:txBody>
      </p:sp>
      <p:sp>
        <p:nvSpPr>
          <p:cNvPr id="23" name="矩形 22"/>
          <p:cNvSpPr/>
          <p:nvPr/>
        </p:nvSpPr>
        <p:spPr>
          <a:xfrm>
            <a:off x="1198880" y="5326380"/>
            <a:ext cx="693420" cy="398780"/>
          </a:xfrm>
          <a:prstGeom prst="rect">
            <a:avLst/>
          </a:prstGeom>
          <a:noFill/>
          <a:ln>
            <a:noFill/>
          </a:ln>
        </p:spPr>
        <p:txBody>
          <a:bodyPr wrap="none" rtlCol="0" anchor="t">
            <a:spAutoFit/>
          </a:bodyPr>
          <a:p>
            <a:pPr algn="ctr"/>
            <a:r>
              <a:rPr lang="zh-CN" altLang="en-US" sz="2000" b="1">
                <a:solidFill>
                  <a:schemeClr val="accent1"/>
                </a:solidFill>
                <a:effectLst>
                  <a:outerShdw blurRad="38100" dist="25400" dir="5400000" algn="ctr" rotWithShape="0">
                    <a:srgbClr val="6E747A">
                      <a:alpha val="43000"/>
                    </a:srgbClr>
                  </a:outerShdw>
                </a:effectLst>
              </a:rPr>
              <a:t>警察</a:t>
            </a:r>
            <a:endParaRPr lang="zh-CN" altLang="en-US" sz="2000" b="1">
              <a:solidFill>
                <a:schemeClr val="accent1"/>
              </a:solidFill>
              <a:effectLst>
                <a:outerShdw blurRad="38100" dist="25400" dir="5400000" algn="ctr" rotWithShape="0">
                  <a:srgbClr val="6E747A">
                    <a:alpha val="43000"/>
                  </a:srgbClr>
                </a:outerShdw>
              </a:effectLst>
            </a:endParaRPr>
          </a:p>
        </p:txBody>
      </p:sp>
      <p:sp>
        <p:nvSpPr>
          <p:cNvPr id="24" name="矩形 23"/>
          <p:cNvSpPr/>
          <p:nvPr/>
        </p:nvSpPr>
        <p:spPr>
          <a:xfrm>
            <a:off x="2118995" y="5848985"/>
            <a:ext cx="796290" cy="337185"/>
          </a:xfrm>
          <a:prstGeom prst="rect">
            <a:avLst/>
          </a:prstGeom>
          <a:noFill/>
          <a:ln>
            <a:noFill/>
          </a:ln>
        </p:spPr>
        <p:txBody>
          <a:bodyPr wrap="none" rtlCol="0" anchor="t">
            <a:spAutoFit/>
          </a:bodyPr>
          <a:p>
            <a:pPr algn="ctr"/>
            <a:r>
              <a:rPr lang="zh-CN" altLang="en-US" sz="1600" b="1">
                <a:solidFill>
                  <a:schemeClr val="accent1"/>
                </a:solidFill>
                <a:effectLst>
                  <a:outerShdw blurRad="38100" dist="25400" dir="5400000" algn="ctr" rotWithShape="0">
                    <a:srgbClr val="6E747A">
                      <a:alpha val="43000"/>
                    </a:srgbClr>
                  </a:outerShdw>
                </a:effectLst>
              </a:rPr>
              <a:t>指示线</a:t>
            </a:r>
            <a:endParaRPr lang="zh-CN" altLang="en-US" sz="1600" b="1">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3298825" y="2592070"/>
            <a:ext cx="5594350" cy="1014730"/>
          </a:xfrm>
          <a:prstGeom prst="rect">
            <a:avLst/>
          </a:prstGeom>
          <a:noFill/>
        </p:spPr>
        <p:txBody>
          <a:bodyPr wrap="square" rtlCol="0">
            <a:spAutoFit/>
          </a:bodyPr>
          <a:p>
            <a:pPr algn="ctr"/>
            <a:r>
              <a:rPr lang="zh-CN" altLang="en-US" sz="6000" b="1">
                <a:solidFill>
                  <a:srgbClr val="BDB3FB"/>
                </a:solidFill>
              </a:rPr>
              <a:t>不同智能体策略</a:t>
            </a:r>
            <a:endParaRPr lang="zh-CN" altLang="en-US" sz="6000" b="1">
              <a:solidFill>
                <a:srgbClr val="BDB3FB"/>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5200015" y="0"/>
            <a:ext cx="1791970" cy="368300"/>
          </a:xfrm>
          <a:prstGeom prst="rect">
            <a:avLst/>
          </a:prstGeom>
          <a:noFill/>
        </p:spPr>
        <p:txBody>
          <a:bodyPr wrap="none" rtlCol="0" anchor="t">
            <a:spAutoFit/>
          </a:bodyPr>
          <a:p>
            <a:pPr algn="ctr"/>
            <a:r>
              <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rPr>
              <a:t>不同智能体策略</a:t>
            </a:r>
            <a:endPar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262890" y="880110"/>
            <a:ext cx="10857865" cy="768350"/>
          </a:xfrm>
          <a:prstGeom prst="rect">
            <a:avLst/>
          </a:prstGeom>
          <a:noFill/>
        </p:spPr>
        <p:txBody>
          <a:bodyPr wrap="square" rtlCol="0">
            <a:spAutoFit/>
          </a:bodyPr>
          <a:p>
            <a:r>
              <a:rPr lang="zh-CN" altLang="en-US" sz="4400" b="1">
                <a:solidFill>
                  <a:schemeClr val="accent4">
                    <a:lumMod val="50000"/>
                  </a:schemeClr>
                </a:solidFill>
                <a:sym typeface="+mn-ea"/>
              </a:rPr>
              <a:t>灭火建筑选取</a:t>
            </a:r>
            <a:endParaRPr lang="zh-CN" altLang="en-US" sz="4400" b="1">
              <a:solidFill>
                <a:schemeClr val="accent4">
                  <a:lumMod val="50000"/>
                </a:schemeClr>
              </a:solidFill>
              <a:sym typeface="+mn-ea"/>
            </a:endParaRPr>
          </a:p>
        </p:txBody>
      </p:sp>
      <p:sp>
        <p:nvSpPr>
          <p:cNvPr id="26" name="文本框 25"/>
          <p:cNvSpPr txBox="1"/>
          <p:nvPr/>
        </p:nvSpPr>
        <p:spPr>
          <a:xfrm>
            <a:off x="607060" y="2225675"/>
            <a:ext cx="4592955" cy="829945"/>
          </a:xfrm>
          <a:prstGeom prst="rect">
            <a:avLst/>
          </a:prstGeom>
          <a:noFill/>
        </p:spPr>
        <p:txBody>
          <a:bodyPr wrap="square" rtlCol="0">
            <a:spAutoFit/>
          </a:bodyPr>
          <a:p>
            <a:pPr marL="342900" indent="-342900">
              <a:buFont typeface="Wingdings" panose="05000000000000000000" charset="0"/>
              <a:buChar char=""/>
            </a:pPr>
            <a:r>
              <a:rPr lang="zh-CN" altLang="en-US" sz="2400">
                <a:solidFill>
                  <a:schemeClr val="accent4">
                    <a:lumMod val="50000"/>
                  </a:schemeClr>
                </a:solidFill>
              </a:rPr>
              <a:t>选择着火聚类</a:t>
            </a:r>
            <a:endParaRPr lang="zh-CN" altLang="en-US" sz="2400">
              <a:solidFill>
                <a:schemeClr val="accent4">
                  <a:lumMod val="50000"/>
                </a:schemeClr>
              </a:solidFill>
            </a:endParaRPr>
          </a:p>
          <a:p>
            <a:pPr marL="800100" lvl="1" indent="-342900">
              <a:buFont typeface="Wingdings" panose="05000000000000000000" charset="0"/>
              <a:buChar char=""/>
            </a:pPr>
            <a:r>
              <a:rPr lang="zh-CN" altLang="en-US" sz="2400">
                <a:solidFill>
                  <a:schemeClr val="accent4">
                    <a:lumMod val="50000"/>
                  </a:schemeClr>
                </a:solidFill>
              </a:rPr>
              <a:t>选择距离最近的聚类</a:t>
            </a:r>
            <a:endParaRPr lang="zh-CN" altLang="en-US" sz="2400">
              <a:solidFill>
                <a:schemeClr val="accent4">
                  <a:lumMod val="50000"/>
                </a:schemeClr>
              </a:solidFill>
            </a:endParaRPr>
          </a:p>
        </p:txBody>
      </p:sp>
      <p:pic>
        <p:nvPicPr>
          <p:cNvPr id="28" name="图片 27" descr="2020-11-19 21-11-14 的屏幕截图"/>
          <p:cNvPicPr>
            <a:picLocks noChangeAspect="1"/>
          </p:cNvPicPr>
          <p:nvPr/>
        </p:nvPicPr>
        <p:blipFill>
          <a:blip r:embed="rId1"/>
          <a:srcRect l="13674" t="21585" r="38965" b="28196"/>
          <a:stretch>
            <a:fillRect/>
          </a:stretch>
        </p:blipFill>
        <p:spPr>
          <a:xfrm>
            <a:off x="3409315" y="3178175"/>
            <a:ext cx="4763770" cy="284099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5200015" y="0"/>
            <a:ext cx="1791970" cy="368300"/>
          </a:xfrm>
          <a:prstGeom prst="rect">
            <a:avLst/>
          </a:prstGeom>
          <a:noFill/>
        </p:spPr>
        <p:txBody>
          <a:bodyPr wrap="none" rtlCol="0" anchor="t">
            <a:spAutoFit/>
          </a:bodyPr>
          <a:p>
            <a:pPr algn="ctr"/>
            <a:r>
              <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rPr>
              <a:t>不同智能体策略</a:t>
            </a:r>
            <a:endPar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262890" y="880110"/>
            <a:ext cx="10857865" cy="768350"/>
          </a:xfrm>
          <a:prstGeom prst="rect">
            <a:avLst/>
          </a:prstGeom>
          <a:noFill/>
        </p:spPr>
        <p:txBody>
          <a:bodyPr wrap="square" rtlCol="0">
            <a:spAutoFit/>
          </a:bodyPr>
          <a:p>
            <a:r>
              <a:rPr lang="zh-CN" altLang="en-US" sz="4400" b="1">
                <a:solidFill>
                  <a:schemeClr val="accent4">
                    <a:lumMod val="50000"/>
                  </a:schemeClr>
                </a:solidFill>
                <a:sym typeface="+mn-ea"/>
              </a:rPr>
              <a:t>灭火建筑选取</a:t>
            </a:r>
            <a:endParaRPr lang="zh-CN" altLang="en-US" sz="4400" b="1">
              <a:solidFill>
                <a:schemeClr val="accent4">
                  <a:lumMod val="50000"/>
                </a:schemeClr>
              </a:solidFill>
              <a:sym typeface="+mn-ea"/>
            </a:endParaRPr>
          </a:p>
        </p:txBody>
      </p:sp>
      <p:sp>
        <p:nvSpPr>
          <p:cNvPr id="26" name="文本框 25"/>
          <p:cNvSpPr txBox="1"/>
          <p:nvPr/>
        </p:nvSpPr>
        <p:spPr>
          <a:xfrm>
            <a:off x="473075" y="1775460"/>
            <a:ext cx="6518910" cy="1198880"/>
          </a:xfrm>
          <a:prstGeom prst="rect">
            <a:avLst/>
          </a:prstGeom>
          <a:noFill/>
        </p:spPr>
        <p:txBody>
          <a:bodyPr wrap="square" rtlCol="0">
            <a:spAutoFit/>
          </a:bodyPr>
          <a:p>
            <a:pPr indent="0">
              <a:buFont typeface="Wingdings" panose="05000000000000000000" charset="0"/>
              <a:buNone/>
            </a:pP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在选定的着火聚类中选择（火势不可控制）</a:t>
            </a:r>
            <a:endParaRPr lang="zh-CN" altLang="en-US" sz="2400">
              <a:solidFill>
                <a:schemeClr val="accent4">
                  <a:lumMod val="50000"/>
                </a:schemeClr>
              </a:solidFill>
            </a:endParaRPr>
          </a:p>
          <a:p>
            <a:pPr marL="800100" lvl="1" indent="-342900">
              <a:buFont typeface="Wingdings" panose="05000000000000000000" charset="0"/>
              <a:buChar char=""/>
            </a:pPr>
            <a:r>
              <a:rPr lang="zh-CN" altLang="en-US" sz="2400">
                <a:solidFill>
                  <a:schemeClr val="accent4">
                    <a:lumMod val="50000"/>
                  </a:schemeClr>
                </a:solidFill>
              </a:rPr>
              <a:t>选择火灾蔓延方向的建筑</a:t>
            </a:r>
            <a:endParaRPr lang="zh-CN" altLang="en-US" sz="2400">
              <a:solidFill>
                <a:schemeClr val="accent4">
                  <a:lumMod val="50000"/>
                </a:schemeClr>
              </a:solidFill>
            </a:endParaRPr>
          </a:p>
        </p:txBody>
      </p:sp>
      <p:pic>
        <p:nvPicPr>
          <p:cNvPr id="27" name="图片 26" descr="Peek 2020-11-19 20-52"/>
          <p:cNvPicPr>
            <a:picLocks noChangeAspect="1"/>
          </p:cNvPicPr>
          <p:nvPr/>
        </p:nvPicPr>
        <p:blipFill>
          <a:blip r:embed="rId1"/>
          <a:stretch>
            <a:fillRect/>
          </a:stretch>
        </p:blipFill>
        <p:spPr>
          <a:xfrm>
            <a:off x="3030855" y="3080385"/>
            <a:ext cx="4742815" cy="283781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5200015" y="0"/>
            <a:ext cx="1791970" cy="368300"/>
          </a:xfrm>
          <a:prstGeom prst="rect">
            <a:avLst/>
          </a:prstGeom>
          <a:noFill/>
        </p:spPr>
        <p:txBody>
          <a:bodyPr wrap="none" rtlCol="0" anchor="t">
            <a:spAutoFit/>
          </a:bodyPr>
          <a:p>
            <a:pPr algn="ctr"/>
            <a:r>
              <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rPr>
              <a:t>不同智能体策略</a:t>
            </a:r>
            <a:endParaRPr lang="zh-CN" altLang="en-US" b="1">
              <a:solidFill>
                <a:schemeClr val="accent2">
                  <a:lumMod val="60000"/>
                  <a:lumOff val="40000"/>
                </a:schemeClr>
              </a:solidFill>
              <a:latin typeface="Times New Roman" panose="02020803070505020304" charset="0"/>
              <a:ea typeface="黑体" panose="02010609060101010101" charset="-122"/>
              <a:cs typeface="Times New Roman" panose="02020803070505020304" charset="0"/>
              <a:sym typeface="+mn-ea"/>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262890" y="880110"/>
            <a:ext cx="10857865" cy="768350"/>
          </a:xfrm>
          <a:prstGeom prst="rect">
            <a:avLst/>
          </a:prstGeom>
          <a:noFill/>
        </p:spPr>
        <p:txBody>
          <a:bodyPr wrap="square" rtlCol="0">
            <a:spAutoFit/>
          </a:bodyPr>
          <a:p>
            <a:r>
              <a:rPr lang="zh-CN" altLang="en-US" sz="4400" b="1">
                <a:solidFill>
                  <a:schemeClr val="accent4">
                    <a:lumMod val="50000"/>
                  </a:schemeClr>
                </a:solidFill>
                <a:sym typeface="+mn-ea"/>
              </a:rPr>
              <a:t>灭火建筑选取</a:t>
            </a:r>
            <a:endParaRPr lang="zh-CN" altLang="en-US" sz="4400" b="1">
              <a:solidFill>
                <a:schemeClr val="accent4">
                  <a:lumMod val="50000"/>
                </a:schemeClr>
              </a:solidFill>
              <a:sym typeface="+mn-ea"/>
            </a:endParaRPr>
          </a:p>
        </p:txBody>
      </p:sp>
      <p:sp>
        <p:nvSpPr>
          <p:cNvPr id="26" name="文本框 25"/>
          <p:cNvSpPr txBox="1"/>
          <p:nvPr/>
        </p:nvSpPr>
        <p:spPr>
          <a:xfrm>
            <a:off x="460375" y="1785620"/>
            <a:ext cx="8631555" cy="1198880"/>
          </a:xfrm>
          <a:prstGeom prst="rect">
            <a:avLst/>
          </a:prstGeom>
          <a:noFill/>
        </p:spPr>
        <p:txBody>
          <a:bodyPr wrap="square" rtlCol="0">
            <a:spAutoFit/>
          </a:bodyPr>
          <a:p>
            <a:pPr indent="0">
              <a:buFont typeface="Wingdings" panose="05000000000000000000" charset="0"/>
              <a:buNone/>
            </a:pPr>
            <a:endParaRPr lang="zh-CN" altLang="en-US" sz="2400">
              <a:solidFill>
                <a:schemeClr val="accent4">
                  <a:lumMod val="50000"/>
                </a:schemeClr>
              </a:solidFill>
            </a:endParaRPr>
          </a:p>
          <a:p>
            <a:pPr marL="342900" indent="-342900">
              <a:buFont typeface="Wingdings" panose="05000000000000000000" charset="0"/>
              <a:buChar char=""/>
            </a:pPr>
            <a:r>
              <a:rPr lang="zh-CN" altLang="en-US" sz="2400">
                <a:solidFill>
                  <a:schemeClr val="accent4">
                    <a:lumMod val="50000"/>
                  </a:schemeClr>
                </a:solidFill>
              </a:rPr>
              <a:t>在选定的着火聚类中选择（火势能够控制）</a:t>
            </a:r>
            <a:endParaRPr lang="zh-CN" altLang="en-US" sz="2400">
              <a:solidFill>
                <a:schemeClr val="accent4">
                  <a:lumMod val="50000"/>
                </a:schemeClr>
              </a:solidFill>
            </a:endParaRPr>
          </a:p>
          <a:p>
            <a:pPr marL="800100" lvl="1" indent="-342900">
              <a:buFont typeface="Wingdings" panose="05000000000000000000" charset="0"/>
              <a:buChar char=""/>
            </a:pPr>
            <a:r>
              <a:rPr lang="zh-CN" altLang="en-US" sz="2400">
                <a:solidFill>
                  <a:schemeClr val="accent4">
                    <a:lumMod val="50000"/>
                  </a:schemeClr>
                </a:solidFill>
              </a:rPr>
              <a:t>选择距离自己最近的建筑</a:t>
            </a:r>
            <a:endParaRPr lang="zh-CN" altLang="en-US" sz="2400">
              <a:solidFill>
                <a:schemeClr val="accent4">
                  <a:lumMod val="50000"/>
                </a:schemeClr>
              </a:solidFill>
            </a:endParaRPr>
          </a:p>
        </p:txBody>
      </p:sp>
      <p:pic>
        <p:nvPicPr>
          <p:cNvPr id="3" name="图片 2" descr="Peek 2020-11-19 21-29"/>
          <p:cNvPicPr>
            <a:picLocks noChangeAspect="1"/>
          </p:cNvPicPr>
          <p:nvPr/>
        </p:nvPicPr>
        <p:blipFill>
          <a:blip r:embed="rId1"/>
          <a:stretch>
            <a:fillRect/>
          </a:stretch>
        </p:blipFill>
        <p:spPr>
          <a:xfrm>
            <a:off x="3426460" y="3135630"/>
            <a:ext cx="4742815" cy="283781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endParaRPr lang="zh-CN" altLang="en-US"/>
          </a:p>
        </p:txBody>
      </p:sp>
      <p:sp>
        <p:nvSpPr>
          <p:cNvPr id="2" name="文本框 1"/>
          <p:cNvSpPr txBox="1"/>
          <p:nvPr/>
        </p:nvSpPr>
        <p:spPr>
          <a:xfrm>
            <a:off x="3298825" y="2593975"/>
            <a:ext cx="5594350" cy="1014730"/>
          </a:xfrm>
          <a:prstGeom prst="rect">
            <a:avLst/>
          </a:prstGeom>
          <a:noFill/>
        </p:spPr>
        <p:txBody>
          <a:bodyPr wrap="square" rtlCol="0">
            <a:spAutoFit/>
          </a:bodyPr>
          <a:p>
            <a:pPr algn="ctr"/>
            <a:r>
              <a:rPr lang="zh-CN" altLang="en-US" sz="6000" b="1">
                <a:solidFill>
                  <a:srgbClr val="BDB3FB"/>
                </a:solidFill>
              </a:rPr>
              <a:t>整体策略</a:t>
            </a:r>
            <a:endParaRPr lang="zh-CN" altLang="en-US" sz="6000" b="1">
              <a:solidFill>
                <a:srgbClr val="BDB3FB"/>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en-US" altLang="zh-CN" b="1">
                <a:solidFill>
                  <a:schemeClr val="bg2"/>
                </a:solidFill>
              </a:rPr>
              <a:t>Robocup 2020</a:t>
            </a:r>
            <a:endParaRPr lang="en-US" altLang="zh-CN" b="1">
              <a:solidFill>
                <a:schemeClr val="bg2"/>
              </a:solidFill>
            </a:endParaRPr>
          </a:p>
        </p:txBody>
      </p:sp>
      <p:cxnSp>
        <p:nvCxnSpPr>
          <p:cNvPr id="7" name="直接连接符 6"/>
          <p:cNvCxnSpPr/>
          <p:nvPr/>
        </p:nvCxnSpPr>
        <p:spPr>
          <a:xfrm flipV="1">
            <a:off x="-14605" y="148272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698500"/>
            <a:ext cx="7435850" cy="768350"/>
          </a:xfrm>
          <a:prstGeom prst="rect">
            <a:avLst/>
          </a:prstGeom>
          <a:noFill/>
        </p:spPr>
        <p:txBody>
          <a:bodyPr wrap="square" rtlCol="0">
            <a:spAutoFit/>
          </a:bodyPr>
          <a:p>
            <a:r>
              <a:rPr lang="en-US" altLang="zh-CN" sz="4400" b="1">
                <a:solidFill>
                  <a:schemeClr val="tx2"/>
                </a:solidFill>
                <a:sym typeface="+mn-ea"/>
              </a:rPr>
              <a:t>CSU_Yunlu 2020</a:t>
            </a:r>
            <a:r>
              <a:rPr lang="zh-CN" altLang="en-US" sz="4400" b="1">
                <a:solidFill>
                  <a:schemeClr val="tx2"/>
                </a:solidFill>
                <a:sym typeface="+mn-ea"/>
              </a:rPr>
              <a:t>的提升</a:t>
            </a:r>
            <a:endParaRPr lang="zh-CN" altLang="en-US" sz="4400" b="1">
              <a:solidFill>
                <a:schemeClr val="tx2"/>
              </a:solidFill>
              <a:sym typeface="+mn-ea"/>
            </a:endParaRPr>
          </a:p>
        </p:txBody>
      </p:sp>
      <p:sp>
        <p:nvSpPr>
          <p:cNvPr id="9" name="矩形 8"/>
          <p:cNvSpPr/>
          <p:nvPr/>
        </p:nvSpPr>
        <p:spPr>
          <a:xfrm>
            <a:off x="755015" y="1971040"/>
            <a:ext cx="3042920" cy="4533900"/>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矩形 10"/>
          <p:cNvSpPr/>
          <p:nvPr/>
        </p:nvSpPr>
        <p:spPr>
          <a:xfrm>
            <a:off x="4378960" y="1945005"/>
            <a:ext cx="3042920" cy="2124075"/>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文本框 12"/>
          <p:cNvSpPr txBox="1"/>
          <p:nvPr/>
        </p:nvSpPr>
        <p:spPr>
          <a:xfrm>
            <a:off x="1100455" y="2061210"/>
            <a:ext cx="2459990" cy="398780"/>
          </a:xfrm>
          <a:prstGeom prst="rect">
            <a:avLst/>
          </a:prstGeom>
          <a:noFill/>
        </p:spPr>
        <p:txBody>
          <a:bodyPr wrap="square" rtlCol="0">
            <a:spAutoFit/>
          </a:bodyPr>
          <a:p>
            <a:r>
              <a:rPr lang="en-US" altLang="zh-CN" sz="2000" b="1">
                <a:solidFill>
                  <a:schemeClr val="bg2">
                    <a:lumMod val="90000"/>
                  </a:schemeClr>
                </a:solidFill>
              </a:rPr>
              <a:t>Complex modules</a:t>
            </a:r>
            <a:endParaRPr lang="en-US" altLang="zh-CN" sz="2000" b="1">
              <a:solidFill>
                <a:schemeClr val="bg2">
                  <a:lumMod val="90000"/>
                </a:schemeClr>
              </a:solidFill>
            </a:endParaRPr>
          </a:p>
        </p:txBody>
      </p:sp>
      <p:sp>
        <p:nvSpPr>
          <p:cNvPr id="14" name="矩形 13"/>
          <p:cNvSpPr/>
          <p:nvPr/>
        </p:nvSpPr>
        <p:spPr>
          <a:xfrm>
            <a:off x="1016000" y="2612390"/>
            <a:ext cx="2486660" cy="1276985"/>
          </a:xfrm>
          <a:prstGeom prst="rect">
            <a:avLst/>
          </a:prstGeom>
          <a:noFill/>
          <a:ln w="38100">
            <a:solidFill>
              <a:schemeClr val="bg2">
                <a:lumMod val="90000"/>
              </a:schemeClr>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文本框 14"/>
          <p:cNvSpPr txBox="1"/>
          <p:nvPr/>
        </p:nvSpPr>
        <p:spPr>
          <a:xfrm>
            <a:off x="1099820" y="2628265"/>
            <a:ext cx="2312035" cy="398780"/>
          </a:xfrm>
          <a:prstGeom prst="rect">
            <a:avLst/>
          </a:prstGeom>
          <a:noFill/>
        </p:spPr>
        <p:txBody>
          <a:bodyPr wrap="square" rtlCol="0">
            <a:spAutoFit/>
          </a:bodyPr>
          <a:p>
            <a:pPr algn="ctr"/>
            <a:r>
              <a:rPr lang="en-US" altLang="zh-CN" sz="2000" b="1">
                <a:solidFill>
                  <a:schemeClr val="bg2">
                    <a:lumMod val="90000"/>
                  </a:schemeClr>
                </a:solidFill>
              </a:rPr>
              <a:t>Center</a:t>
            </a:r>
            <a:endParaRPr lang="en-US" altLang="zh-CN" sz="2000" b="1">
              <a:solidFill>
                <a:schemeClr val="bg2">
                  <a:lumMod val="90000"/>
                </a:schemeClr>
              </a:solidFill>
            </a:endParaRPr>
          </a:p>
        </p:txBody>
      </p:sp>
      <p:sp>
        <p:nvSpPr>
          <p:cNvPr id="16" name="圆角矩形 15"/>
          <p:cNvSpPr/>
          <p:nvPr/>
        </p:nvSpPr>
        <p:spPr>
          <a:xfrm>
            <a:off x="1204595" y="306895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文本框 16"/>
          <p:cNvSpPr txBox="1"/>
          <p:nvPr/>
        </p:nvSpPr>
        <p:spPr>
          <a:xfrm>
            <a:off x="1099820" y="3187065"/>
            <a:ext cx="2312035" cy="398780"/>
          </a:xfrm>
          <a:prstGeom prst="rect">
            <a:avLst/>
          </a:prstGeom>
          <a:noFill/>
        </p:spPr>
        <p:txBody>
          <a:bodyPr wrap="square" rtlCol="0">
            <a:spAutoFit/>
          </a:bodyPr>
          <a:p>
            <a:pPr algn="ctr"/>
            <a:r>
              <a:rPr lang="en-US" altLang="zh-CN" sz="2000" b="1">
                <a:solidFill>
                  <a:schemeClr val="bg2">
                    <a:lumMod val="90000"/>
                  </a:schemeClr>
                </a:solidFill>
              </a:rPr>
              <a:t>TargetAllocator</a:t>
            </a:r>
            <a:endParaRPr lang="en-US" altLang="zh-CN" sz="2000" b="1">
              <a:solidFill>
                <a:schemeClr val="bg2">
                  <a:lumMod val="90000"/>
                </a:schemeClr>
              </a:solidFill>
            </a:endParaRPr>
          </a:p>
        </p:txBody>
      </p:sp>
      <p:sp>
        <p:nvSpPr>
          <p:cNvPr id="18" name="矩形 17"/>
          <p:cNvSpPr/>
          <p:nvPr/>
        </p:nvSpPr>
        <p:spPr>
          <a:xfrm>
            <a:off x="1012190" y="4136390"/>
            <a:ext cx="2486660" cy="2197735"/>
          </a:xfrm>
          <a:prstGeom prst="rect">
            <a:avLst/>
          </a:prstGeom>
          <a:noFill/>
          <a:ln w="38100">
            <a:solidFill>
              <a:schemeClr val="bg2">
                <a:lumMod val="90000"/>
              </a:schemeClr>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文本框 18"/>
          <p:cNvSpPr txBox="1"/>
          <p:nvPr/>
        </p:nvSpPr>
        <p:spPr>
          <a:xfrm>
            <a:off x="1089660" y="4206875"/>
            <a:ext cx="2312035" cy="398780"/>
          </a:xfrm>
          <a:prstGeom prst="rect">
            <a:avLst/>
          </a:prstGeom>
          <a:noFill/>
        </p:spPr>
        <p:txBody>
          <a:bodyPr wrap="square" rtlCol="0">
            <a:spAutoFit/>
          </a:bodyPr>
          <a:p>
            <a:pPr algn="ctr"/>
            <a:r>
              <a:rPr lang="en-US" altLang="zh-CN" sz="2000" b="1">
                <a:solidFill>
                  <a:schemeClr val="bg2">
                    <a:lumMod val="90000"/>
                  </a:schemeClr>
                </a:solidFill>
              </a:rPr>
              <a:t>Self</a:t>
            </a:r>
            <a:endParaRPr lang="en-US" altLang="zh-CN" sz="2000" b="1">
              <a:solidFill>
                <a:schemeClr val="bg2">
                  <a:lumMod val="90000"/>
                </a:schemeClr>
              </a:solidFill>
            </a:endParaRPr>
          </a:p>
        </p:txBody>
      </p:sp>
      <p:sp>
        <p:nvSpPr>
          <p:cNvPr id="20" name="圆角矩形 19"/>
          <p:cNvSpPr/>
          <p:nvPr/>
        </p:nvSpPr>
        <p:spPr>
          <a:xfrm>
            <a:off x="1204595" y="460565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2">
                  <a:lumMod val="90000"/>
                </a:schemeClr>
              </a:solidFill>
            </a:endParaRPr>
          </a:p>
        </p:txBody>
      </p:sp>
      <p:sp>
        <p:nvSpPr>
          <p:cNvPr id="21" name="圆角矩形 20"/>
          <p:cNvSpPr/>
          <p:nvPr/>
        </p:nvSpPr>
        <p:spPr>
          <a:xfrm>
            <a:off x="1213485" y="5426710"/>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2">
                  <a:lumMod val="90000"/>
                </a:schemeClr>
              </a:solidFill>
            </a:endParaRPr>
          </a:p>
        </p:txBody>
      </p:sp>
      <p:sp>
        <p:nvSpPr>
          <p:cNvPr id="22" name="圆角矩形 21"/>
          <p:cNvSpPr/>
          <p:nvPr/>
        </p:nvSpPr>
        <p:spPr>
          <a:xfrm>
            <a:off x="4845685" y="25152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文本框 22"/>
          <p:cNvSpPr txBox="1"/>
          <p:nvPr/>
        </p:nvSpPr>
        <p:spPr>
          <a:xfrm>
            <a:off x="1140460" y="4721860"/>
            <a:ext cx="2312035" cy="398780"/>
          </a:xfrm>
          <a:prstGeom prst="rect">
            <a:avLst/>
          </a:prstGeom>
          <a:noFill/>
        </p:spPr>
        <p:txBody>
          <a:bodyPr wrap="square" rtlCol="0">
            <a:spAutoFit/>
          </a:bodyPr>
          <a:p>
            <a:pPr algn="ctr"/>
            <a:r>
              <a:rPr lang="en-US" altLang="zh-CN" sz="2000" b="1">
                <a:solidFill>
                  <a:schemeClr val="bg2">
                    <a:lumMod val="90000"/>
                  </a:schemeClr>
                </a:solidFill>
              </a:rPr>
              <a:t>TargetDetector</a:t>
            </a:r>
            <a:endParaRPr lang="en-US" altLang="zh-CN" sz="2000" b="1">
              <a:solidFill>
                <a:schemeClr val="bg2">
                  <a:lumMod val="90000"/>
                </a:schemeClr>
              </a:solidFill>
            </a:endParaRPr>
          </a:p>
        </p:txBody>
      </p:sp>
      <p:sp>
        <p:nvSpPr>
          <p:cNvPr id="24" name="文本框 23"/>
          <p:cNvSpPr txBox="1"/>
          <p:nvPr/>
        </p:nvSpPr>
        <p:spPr>
          <a:xfrm>
            <a:off x="1140460" y="5543550"/>
            <a:ext cx="2312035" cy="398780"/>
          </a:xfrm>
          <a:prstGeom prst="rect">
            <a:avLst/>
          </a:prstGeom>
          <a:noFill/>
          <a:ln>
            <a:noFill/>
          </a:ln>
        </p:spPr>
        <p:txBody>
          <a:bodyPr wrap="square" rtlCol="0">
            <a:spAutoFit/>
          </a:bodyPr>
          <a:p>
            <a:pPr algn="ctr"/>
            <a:r>
              <a:rPr lang="en-US" altLang="zh-CN" sz="2000" b="1">
                <a:solidFill>
                  <a:schemeClr val="bg2">
                    <a:lumMod val="90000"/>
                  </a:schemeClr>
                </a:solidFill>
              </a:rPr>
              <a:t>Search</a:t>
            </a:r>
            <a:endParaRPr lang="en-US" altLang="zh-CN" sz="2000" b="1">
              <a:solidFill>
                <a:schemeClr val="bg2">
                  <a:lumMod val="90000"/>
                </a:schemeClr>
              </a:solidFill>
            </a:endParaRPr>
          </a:p>
        </p:txBody>
      </p:sp>
      <p:sp>
        <p:nvSpPr>
          <p:cNvPr id="25" name="圆角矩形 24"/>
          <p:cNvSpPr/>
          <p:nvPr/>
        </p:nvSpPr>
        <p:spPr>
          <a:xfrm>
            <a:off x="8463280" y="220408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文本框 25"/>
          <p:cNvSpPr txBox="1"/>
          <p:nvPr/>
        </p:nvSpPr>
        <p:spPr>
          <a:xfrm>
            <a:off x="8438515" y="2320925"/>
            <a:ext cx="2135505" cy="398780"/>
          </a:xfrm>
          <a:prstGeom prst="rect">
            <a:avLst/>
          </a:prstGeom>
          <a:noFill/>
        </p:spPr>
        <p:txBody>
          <a:bodyPr wrap="square" rtlCol="0">
            <a:spAutoFit/>
          </a:bodyPr>
          <a:p>
            <a:pPr algn="ctr"/>
            <a:r>
              <a:rPr lang="en-US" altLang="zh-CN" sz="2000" b="1">
                <a:solidFill>
                  <a:schemeClr val="bg2">
                    <a:lumMod val="90000"/>
                  </a:schemeClr>
                </a:solidFill>
              </a:rPr>
              <a:t>ExtAction</a:t>
            </a:r>
            <a:endParaRPr lang="en-US" altLang="zh-CN" sz="2000" b="1">
              <a:solidFill>
                <a:schemeClr val="bg2">
                  <a:lumMod val="90000"/>
                </a:schemeClr>
              </a:solidFill>
            </a:endParaRPr>
          </a:p>
        </p:txBody>
      </p:sp>
      <p:sp>
        <p:nvSpPr>
          <p:cNvPr id="27" name="文本框 26"/>
          <p:cNvSpPr txBox="1"/>
          <p:nvPr/>
        </p:nvSpPr>
        <p:spPr>
          <a:xfrm>
            <a:off x="4663440" y="2021840"/>
            <a:ext cx="2666365" cy="398780"/>
          </a:xfrm>
          <a:prstGeom prst="rect">
            <a:avLst/>
          </a:prstGeom>
          <a:noFill/>
        </p:spPr>
        <p:txBody>
          <a:bodyPr wrap="square" rtlCol="0">
            <a:spAutoFit/>
          </a:bodyPr>
          <a:p>
            <a:r>
              <a:rPr lang="en-US" altLang="zh-CN" sz="2000" b="1">
                <a:solidFill>
                  <a:schemeClr val="bg2">
                    <a:lumMod val="90000"/>
                  </a:schemeClr>
                </a:solidFill>
              </a:rPr>
              <a:t>Algorithm modules</a:t>
            </a:r>
            <a:endParaRPr lang="en-US" altLang="zh-CN" sz="2000" b="1">
              <a:solidFill>
                <a:schemeClr val="bg2">
                  <a:lumMod val="90000"/>
                </a:schemeClr>
              </a:solidFill>
            </a:endParaRPr>
          </a:p>
        </p:txBody>
      </p:sp>
      <p:sp>
        <p:nvSpPr>
          <p:cNvPr id="28" name="文本框 27"/>
          <p:cNvSpPr txBox="1"/>
          <p:nvPr/>
        </p:nvSpPr>
        <p:spPr>
          <a:xfrm>
            <a:off x="4744085" y="2609215"/>
            <a:ext cx="2312035" cy="398780"/>
          </a:xfrm>
          <a:prstGeom prst="rect">
            <a:avLst/>
          </a:prstGeom>
          <a:noFill/>
        </p:spPr>
        <p:txBody>
          <a:bodyPr wrap="square" rtlCol="0">
            <a:spAutoFit/>
          </a:bodyPr>
          <a:p>
            <a:pPr algn="ctr"/>
            <a:r>
              <a:rPr lang="en-US" altLang="zh-CN" sz="2000" b="1">
                <a:solidFill>
                  <a:schemeClr val="bg2">
                    <a:lumMod val="90000"/>
                  </a:schemeClr>
                </a:solidFill>
              </a:rPr>
              <a:t>PathPlanniing</a:t>
            </a:r>
            <a:endParaRPr lang="en-US" altLang="zh-CN" sz="2000" b="1">
              <a:solidFill>
                <a:schemeClr val="bg2">
                  <a:lumMod val="90000"/>
                </a:schemeClr>
              </a:solidFill>
            </a:endParaRPr>
          </a:p>
        </p:txBody>
      </p:sp>
      <p:sp>
        <p:nvSpPr>
          <p:cNvPr id="29" name="圆角矩形 28"/>
          <p:cNvSpPr/>
          <p:nvPr/>
        </p:nvSpPr>
        <p:spPr>
          <a:xfrm>
            <a:off x="4845685" y="3285490"/>
            <a:ext cx="2110105" cy="631825"/>
          </a:xfrm>
          <a:prstGeom prst="roundRect">
            <a:avLst/>
          </a:prstGeom>
          <a:noFill/>
          <a:ln w="38100">
            <a:solidFill>
              <a:schemeClr val="accent2">
                <a:lumMod val="75000"/>
              </a:schemeClr>
            </a:solidFill>
          </a:ln>
          <a:effectLst>
            <a:outerShdw blurRad="50800" dist="38100" dir="2700000" algn="tl" rotWithShape="0">
              <a:schemeClr val="accent2">
                <a:lumMod val="50000"/>
                <a:alpha val="40000"/>
              </a:schemeClr>
            </a:outerShdw>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0" name="文本框 29"/>
          <p:cNvSpPr txBox="1"/>
          <p:nvPr/>
        </p:nvSpPr>
        <p:spPr>
          <a:xfrm>
            <a:off x="4755515" y="3388360"/>
            <a:ext cx="2312035" cy="398780"/>
          </a:xfrm>
          <a:prstGeom prst="rect">
            <a:avLst/>
          </a:prstGeom>
          <a:noFill/>
          <a:ln>
            <a:noFill/>
          </a:ln>
        </p:spPr>
        <p:txBody>
          <a:bodyPr wrap="square" rtlCol="0">
            <a:spAutoFit/>
          </a:bodyPr>
          <a:p>
            <a:pPr algn="ctr"/>
            <a:r>
              <a:rPr lang="en-US" altLang="zh-CN" sz="2000" b="1">
                <a:solidFill>
                  <a:schemeClr val="accent2">
                    <a:lumMod val="75000"/>
                  </a:schemeClr>
                </a:solidFill>
              </a:rPr>
              <a:t>Clustering</a:t>
            </a:r>
            <a:endParaRPr lang="en-US" altLang="zh-CN" sz="2000" b="1">
              <a:solidFill>
                <a:schemeClr val="accent2">
                  <a:lumMod val="75000"/>
                </a:schemeClr>
              </a:solidFill>
            </a:endParaRPr>
          </a:p>
        </p:txBody>
      </p:sp>
      <p:sp>
        <p:nvSpPr>
          <p:cNvPr id="37" name="矩形 36"/>
          <p:cNvSpPr/>
          <p:nvPr/>
        </p:nvSpPr>
        <p:spPr>
          <a:xfrm>
            <a:off x="4378960" y="4294505"/>
            <a:ext cx="3042920" cy="2210435"/>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8" name="圆角矩形 37"/>
          <p:cNvSpPr/>
          <p:nvPr/>
        </p:nvSpPr>
        <p:spPr>
          <a:xfrm>
            <a:off x="4845685" y="48647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文本框 38"/>
          <p:cNvSpPr txBox="1"/>
          <p:nvPr/>
        </p:nvSpPr>
        <p:spPr>
          <a:xfrm>
            <a:off x="4623435" y="4371340"/>
            <a:ext cx="2666365" cy="398780"/>
          </a:xfrm>
          <a:prstGeom prst="rect">
            <a:avLst/>
          </a:prstGeom>
          <a:noFill/>
        </p:spPr>
        <p:txBody>
          <a:bodyPr wrap="square" rtlCol="0">
            <a:spAutoFit/>
          </a:bodyPr>
          <a:p>
            <a:pPr algn="ctr"/>
            <a:r>
              <a:rPr lang="en-US" altLang="zh-CN" sz="2000" b="1">
                <a:solidFill>
                  <a:schemeClr val="bg2">
                    <a:lumMod val="90000"/>
                  </a:schemeClr>
                </a:solidFill>
              </a:rPr>
              <a:t>Comm modules</a:t>
            </a:r>
            <a:endParaRPr lang="en-US" altLang="zh-CN" sz="2000" b="1">
              <a:solidFill>
                <a:schemeClr val="bg2">
                  <a:lumMod val="90000"/>
                </a:schemeClr>
              </a:solidFill>
            </a:endParaRPr>
          </a:p>
        </p:txBody>
      </p:sp>
      <p:sp>
        <p:nvSpPr>
          <p:cNvPr id="40" name="文本框 39"/>
          <p:cNvSpPr txBox="1"/>
          <p:nvPr/>
        </p:nvSpPr>
        <p:spPr>
          <a:xfrm>
            <a:off x="4609465" y="4825365"/>
            <a:ext cx="2726690" cy="706755"/>
          </a:xfrm>
          <a:prstGeom prst="rect">
            <a:avLst/>
          </a:prstGeom>
          <a:noFill/>
        </p:spPr>
        <p:txBody>
          <a:bodyPr wrap="square" rtlCol="0">
            <a:spAutoFit/>
          </a:bodyPr>
          <a:p>
            <a:pPr algn="ctr"/>
            <a:r>
              <a:rPr lang="en-US" altLang="zh-CN" sz="2000" b="1">
                <a:solidFill>
                  <a:schemeClr val="bg2">
                    <a:lumMod val="90000"/>
                  </a:schemeClr>
                </a:solidFill>
              </a:rPr>
              <a:t>Channel</a:t>
            </a:r>
            <a:endParaRPr lang="en-US" altLang="zh-CN" sz="2000" b="1">
              <a:solidFill>
                <a:schemeClr val="bg2">
                  <a:lumMod val="90000"/>
                </a:schemeClr>
              </a:solidFill>
            </a:endParaRPr>
          </a:p>
          <a:p>
            <a:pPr algn="ctr"/>
            <a:r>
              <a:rPr lang="en-US" altLang="zh-CN" sz="2000" b="1">
                <a:solidFill>
                  <a:schemeClr val="bg2">
                    <a:lumMod val="90000"/>
                  </a:schemeClr>
                </a:solidFill>
              </a:rPr>
              <a:t>Subscruber</a:t>
            </a:r>
            <a:endParaRPr lang="en-US" altLang="zh-CN" sz="2000" b="1">
              <a:solidFill>
                <a:schemeClr val="bg2">
                  <a:lumMod val="90000"/>
                </a:schemeClr>
              </a:solidFill>
            </a:endParaRPr>
          </a:p>
        </p:txBody>
      </p:sp>
      <p:sp>
        <p:nvSpPr>
          <p:cNvPr id="42" name="圆角矩形 41"/>
          <p:cNvSpPr/>
          <p:nvPr/>
        </p:nvSpPr>
        <p:spPr>
          <a:xfrm>
            <a:off x="4845685" y="570166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3" name="文本框 42"/>
          <p:cNvSpPr txBox="1"/>
          <p:nvPr/>
        </p:nvSpPr>
        <p:spPr>
          <a:xfrm>
            <a:off x="4846320" y="5657850"/>
            <a:ext cx="2207895" cy="706755"/>
          </a:xfrm>
          <a:prstGeom prst="rect">
            <a:avLst/>
          </a:prstGeom>
          <a:noFill/>
          <a:ln>
            <a:solidFill>
              <a:schemeClr val="bg2">
                <a:lumMod val="90000"/>
              </a:schemeClr>
            </a:solidFill>
          </a:ln>
        </p:spPr>
        <p:txBody>
          <a:bodyPr wrap="square" rtlCol="0">
            <a:spAutoFit/>
          </a:bodyPr>
          <a:p>
            <a:pPr algn="ctr"/>
            <a:r>
              <a:rPr lang="en-US" altLang="zh-CN" sz="2000" b="1">
                <a:solidFill>
                  <a:schemeClr val="bg2">
                    <a:lumMod val="90000"/>
                  </a:schemeClr>
                </a:solidFill>
              </a:rPr>
              <a:t>Message</a:t>
            </a:r>
            <a:endParaRPr lang="en-US" altLang="zh-CN" sz="2000" b="1">
              <a:solidFill>
                <a:schemeClr val="bg2">
                  <a:lumMod val="90000"/>
                </a:schemeClr>
              </a:solidFill>
            </a:endParaRPr>
          </a:p>
          <a:p>
            <a:pPr algn="ctr"/>
            <a:r>
              <a:rPr lang="en-US" altLang="zh-CN" sz="2000" b="1">
                <a:solidFill>
                  <a:schemeClr val="bg2">
                    <a:lumMod val="90000"/>
                  </a:schemeClr>
                </a:solidFill>
              </a:rPr>
              <a:t>Coordinator</a:t>
            </a:r>
            <a:endParaRPr lang="en-US" altLang="zh-CN" sz="2000" b="1">
              <a:solidFill>
                <a:schemeClr val="bg2">
                  <a:lumMod val="90000"/>
                </a:schemeClr>
              </a:solidFill>
            </a:endParaRPr>
          </a:p>
        </p:txBody>
      </p:sp>
      <p:sp>
        <p:nvSpPr>
          <p:cNvPr id="50" name="矩形 49"/>
          <p:cNvSpPr/>
          <p:nvPr/>
        </p:nvSpPr>
        <p:spPr>
          <a:xfrm>
            <a:off x="7997825" y="4294505"/>
            <a:ext cx="3042920" cy="2210435"/>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1" name="圆角矩形 50"/>
          <p:cNvSpPr/>
          <p:nvPr/>
        </p:nvSpPr>
        <p:spPr>
          <a:xfrm>
            <a:off x="8464550" y="48647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文本框 51"/>
          <p:cNvSpPr txBox="1"/>
          <p:nvPr/>
        </p:nvSpPr>
        <p:spPr>
          <a:xfrm>
            <a:off x="8242300" y="4371340"/>
            <a:ext cx="2666365" cy="398780"/>
          </a:xfrm>
          <a:prstGeom prst="rect">
            <a:avLst/>
          </a:prstGeom>
          <a:noFill/>
        </p:spPr>
        <p:txBody>
          <a:bodyPr wrap="square" rtlCol="0">
            <a:spAutoFit/>
          </a:bodyPr>
          <a:p>
            <a:pPr algn="ctr"/>
            <a:r>
              <a:rPr lang="en-US" altLang="zh-CN" sz="2000" b="1">
                <a:solidFill>
                  <a:schemeClr val="bg2">
                    <a:lumMod val="90000"/>
                  </a:schemeClr>
                </a:solidFill>
              </a:rPr>
              <a:t>Centralized</a:t>
            </a:r>
            <a:endParaRPr lang="en-US" altLang="zh-CN" sz="2000" b="1">
              <a:solidFill>
                <a:schemeClr val="bg2">
                  <a:lumMod val="90000"/>
                </a:schemeClr>
              </a:solidFill>
            </a:endParaRPr>
          </a:p>
        </p:txBody>
      </p:sp>
      <p:sp>
        <p:nvSpPr>
          <p:cNvPr id="53" name="文本框 52"/>
          <p:cNvSpPr txBox="1"/>
          <p:nvPr/>
        </p:nvSpPr>
        <p:spPr>
          <a:xfrm>
            <a:off x="8136255" y="4825365"/>
            <a:ext cx="2771775" cy="706755"/>
          </a:xfrm>
          <a:prstGeom prst="rect">
            <a:avLst/>
          </a:prstGeom>
          <a:noFill/>
          <a:ln>
            <a:noFill/>
          </a:ln>
        </p:spPr>
        <p:txBody>
          <a:bodyPr wrap="square" rtlCol="0">
            <a:spAutoFit/>
          </a:bodyPr>
          <a:p>
            <a:pPr algn="ctr"/>
            <a:r>
              <a:rPr lang="en-US" altLang="zh-CN" sz="2000" b="1">
                <a:solidFill>
                  <a:schemeClr val="bg2">
                    <a:lumMod val="90000"/>
                  </a:schemeClr>
                </a:solidFill>
              </a:rPr>
              <a:t>Command</a:t>
            </a:r>
            <a:endParaRPr lang="en-US" altLang="zh-CN" sz="2000" b="1">
              <a:solidFill>
                <a:schemeClr val="bg2">
                  <a:lumMod val="90000"/>
                </a:schemeClr>
              </a:solidFill>
            </a:endParaRPr>
          </a:p>
          <a:p>
            <a:pPr algn="ctr"/>
            <a:r>
              <a:rPr lang="en-US" altLang="zh-CN" sz="2000" b="1">
                <a:solidFill>
                  <a:schemeClr val="bg2">
                    <a:lumMod val="90000"/>
                  </a:schemeClr>
                </a:solidFill>
              </a:rPr>
              <a:t>Executor</a:t>
            </a:r>
            <a:endParaRPr lang="en-US" altLang="zh-CN" sz="2000" b="1">
              <a:solidFill>
                <a:schemeClr val="bg2">
                  <a:lumMod val="90000"/>
                </a:schemeClr>
              </a:solidFill>
            </a:endParaRPr>
          </a:p>
        </p:txBody>
      </p:sp>
      <p:sp>
        <p:nvSpPr>
          <p:cNvPr id="54" name="圆角矩形 53"/>
          <p:cNvSpPr/>
          <p:nvPr/>
        </p:nvSpPr>
        <p:spPr>
          <a:xfrm>
            <a:off x="8464550" y="570166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5" name="文本框 54"/>
          <p:cNvSpPr txBox="1"/>
          <p:nvPr/>
        </p:nvSpPr>
        <p:spPr>
          <a:xfrm>
            <a:off x="8361045" y="5671820"/>
            <a:ext cx="2312035" cy="706755"/>
          </a:xfrm>
          <a:prstGeom prst="rect">
            <a:avLst/>
          </a:prstGeom>
          <a:noFill/>
        </p:spPr>
        <p:txBody>
          <a:bodyPr wrap="square" rtlCol="0">
            <a:spAutoFit/>
          </a:bodyPr>
          <a:p>
            <a:pPr algn="ctr"/>
            <a:r>
              <a:rPr lang="en-US" altLang="zh-CN" sz="2000" b="1">
                <a:solidFill>
                  <a:schemeClr val="bg2">
                    <a:lumMod val="90000"/>
                  </a:schemeClr>
                </a:solidFill>
              </a:rPr>
              <a:t>Command</a:t>
            </a:r>
            <a:endParaRPr lang="en-US" altLang="zh-CN" sz="2000" b="1">
              <a:solidFill>
                <a:schemeClr val="bg2">
                  <a:lumMod val="90000"/>
                </a:schemeClr>
              </a:solidFill>
            </a:endParaRPr>
          </a:p>
          <a:p>
            <a:pPr algn="ctr"/>
            <a:r>
              <a:rPr lang="en-US" altLang="zh-CN" sz="2000" b="1">
                <a:solidFill>
                  <a:schemeClr val="bg2">
                    <a:lumMod val="90000"/>
                  </a:schemeClr>
                </a:solidFill>
              </a:rPr>
              <a:t>Picker</a:t>
            </a:r>
            <a:endParaRPr lang="en-US" altLang="zh-CN" sz="2000" b="1">
              <a:solidFill>
                <a:schemeClr val="bg2">
                  <a:lumMod val="90000"/>
                </a:schemeClr>
              </a:solidFill>
            </a:endParaRPr>
          </a:p>
        </p:txBody>
      </p:sp>
      <p:sp>
        <p:nvSpPr>
          <p:cNvPr id="56" name="圆角矩形 55"/>
          <p:cNvSpPr/>
          <p:nvPr/>
        </p:nvSpPr>
        <p:spPr>
          <a:xfrm>
            <a:off x="8463915" y="32518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7" name="文本框 56"/>
          <p:cNvSpPr txBox="1"/>
          <p:nvPr/>
        </p:nvSpPr>
        <p:spPr>
          <a:xfrm>
            <a:off x="8439150" y="3368675"/>
            <a:ext cx="2135505" cy="398780"/>
          </a:xfrm>
          <a:prstGeom prst="rect">
            <a:avLst/>
          </a:prstGeom>
          <a:noFill/>
        </p:spPr>
        <p:txBody>
          <a:bodyPr wrap="square" rtlCol="0">
            <a:spAutoFit/>
          </a:bodyPr>
          <a:p>
            <a:pPr algn="ctr"/>
            <a:r>
              <a:rPr lang="en-US" altLang="zh-CN" sz="2000" b="1">
                <a:solidFill>
                  <a:schemeClr val="bg2">
                    <a:lumMod val="90000"/>
                  </a:schemeClr>
                </a:solidFill>
              </a:rPr>
              <a:t>Tactics</a:t>
            </a:r>
            <a:endParaRPr lang="en-US" altLang="zh-CN" sz="2000" b="1">
              <a:solidFill>
                <a:schemeClr val="bg2">
                  <a:lumMod val="90000"/>
                </a:schemeClr>
              </a:solidFill>
            </a:endParaRPr>
          </a:p>
        </p:txBody>
      </p:sp>
      <p:sp>
        <p:nvSpPr>
          <p:cNvPr id="58" name="文本框 57"/>
          <p:cNvSpPr txBox="1"/>
          <p:nvPr/>
        </p:nvSpPr>
        <p:spPr>
          <a:xfrm>
            <a:off x="6518275" y="961390"/>
            <a:ext cx="6366510" cy="460375"/>
          </a:xfrm>
          <a:prstGeom prst="rect">
            <a:avLst/>
          </a:prstGeom>
          <a:noFill/>
        </p:spPr>
        <p:txBody>
          <a:bodyPr wrap="square" rtlCol="0">
            <a:spAutoFit/>
          </a:bodyPr>
          <a:p>
            <a:r>
              <a:rPr lang="en-US" altLang="zh-CN" sz="2400" b="1">
                <a:solidFill>
                  <a:schemeClr val="tx1">
                    <a:lumMod val="50000"/>
                    <a:lumOff val="50000"/>
                  </a:schemeClr>
                </a:solidFill>
                <a:sym typeface="+mn-ea"/>
              </a:rPr>
              <a:t>Agent Development Framework</a:t>
            </a:r>
            <a:endParaRPr lang="en-US" altLang="zh-CN" sz="2400" b="1">
              <a:solidFill>
                <a:schemeClr val="tx1">
                  <a:lumMod val="50000"/>
                  <a:lumOff val="50000"/>
                </a:schemeClr>
              </a:solidFill>
              <a:sym typeface="+mn-ea"/>
            </a:endParaRPr>
          </a:p>
        </p:txBody>
      </p:sp>
      <p:sp>
        <p:nvSpPr>
          <p:cNvPr id="2" name="矩形 1"/>
          <p:cNvSpPr/>
          <p:nvPr/>
        </p:nvSpPr>
        <p:spPr>
          <a:xfrm>
            <a:off x="7497445" y="2320290"/>
            <a:ext cx="4344035" cy="3223895"/>
          </a:xfrm>
          <a:prstGeom prst="rect">
            <a:avLst/>
          </a:prstGeom>
          <a:solidFill>
            <a:schemeClr val="accent6">
              <a:lumMod val="20000"/>
              <a:lumOff val="80000"/>
            </a:schemeClr>
          </a:solidFill>
          <a:ln w="508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文本框 3"/>
          <p:cNvSpPr txBox="1"/>
          <p:nvPr/>
        </p:nvSpPr>
        <p:spPr>
          <a:xfrm>
            <a:off x="7663815" y="2606040"/>
            <a:ext cx="4010660" cy="2938145"/>
          </a:xfrm>
          <a:prstGeom prst="rect">
            <a:avLst/>
          </a:prstGeom>
          <a:noFill/>
        </p:spPr>
        <p:txBody>
          <a:bodyPr wrap="square" rtlCol="0">
            <a:spAutoFit/>
          </a:bodyPr>
          <a:p>
            <a:pPr fontAlgn="auto">
              <a:lnSpc>
                <a:spcPct val="150000"/>
              </a:lnSpc>
              <a:spcAft>
                <a:spcPts val="600"/>
              </a:spcAft>
            </a:pPr>
            <a:r>
              <a:rPr lang="en-US" altLang="zh-CN" sz="2400" b="1">
                <a:solidFill>
                  <a:schemeClr val="tx2"/>
                </a:solidFill>
                <a:sym typeface="+mn-ea"/>
              </a:rPr>
              <a:t>       </a:t>
            </a:r>
            <a:r>
              <a:rPr lang="zh-CN" altLang="en-US" sz="2400" b="1">
                <a:solidFill>
                  <a:schemeClr val="tx2"/>
                </a:solidFill>
                <a:sym typeface="+mn-ea"/>
              </a:rPr>
              <a:t>我们为两类场景分别设计并实现了两种聚类模块：</a:t>
            </a:r>
            <a:endParaRPr lang="zh-CN" altLang="en-US" sz="2400" b="1">
              <a:solidFill>
                <a:schemeClr val="tx2"/>
              </a:solidFill>
              <a:sym typeface="+mn-ea"/>
            </a:endParaRPr>
          </a:p>
          <a:p>
            <a:pPr marL="342900" indent="-342900" fontAlgn="auto">
              <a:lnSpc>
                <a:spcPct val="150000"/>
              </a:lnSpc>
              <a:buFont typeface="Arial" panose="020B0704020202020204" pitchFamily="34" charset="0"/>
              <a:buChar char="•"/>
            </a:pPr>
            <a:r>
              <a:rPr lang="zh-CN" altLang="en-US" sz="2400" b="1">
                <a:solidFill>
                  <a:schemeClr val="tx2"/>
                </a:solidFill>
                <a:sym typeface="+mn-ea"/>
              </a:rPr>
              <a:t>合理划分智能体工作区域</a:t>
            </a:r>
            <a:endParaRPr lang="zh-CN" altLang="en-US" sz="2400" b="1">
              <a:solidFill>
                <a:schemeClr val="tx2"/>
              </a:solidFill>
              <a:sym typeface="+mn-ea"/>
            </a:endParaRPr>
          </a:p>
          <a:p>
            <a:pPr marL="342900" indent="-342900" fontAlgn="auto">
              <a:lnSpc>
                <a:spcPct val="150000"/>
              </a:lnSpc>
              <a:buFont typeface="Arial" panose="020B0704020202020204" pitchFamily="34" charset="0"/>
              <a:buChar char="•"/>
            </a:pPr>
            <a:r>
              <a:rPr lang="zh-CN" altLang="en-US" sz="2400" b="1">
                <a:solidFill>
                  <a:schemeClr val="tx2"/>
                </a:solidFill>
                <a:sym typeface="+mn-ea"/>
              </a:rPr>
              <a:t>将燃烧建筑进行合理分组</a:t>
            </a:r>
            <a:endParaRPr lang="zh-CN" altLang="en-US" sz="2400" b="1">
              <a:solidFill>
                <a:schemeClr val="tx2"/>
              </a:solidFill>
              <a:sym typeface="+mn-ea"/>
            </a:endParaRPr>
          </a:p>
          <a:p>
            <a:pPr fontAlgn="auto">
              <a:lnSpc>
                <a:spcPct val="150000"/>
              </a:lnSpc>
            </a:pPr>
            <a:endParaRPr lang="zh-CN" altLang="en-US" sz="2400" b="1">
              <a:solidFill>
                <a:schemeClr val="tx2"/>
              </a:solidFill>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en-US" altLang="zh-CN" b="1">
                <a:solidFill>
                  <a:schemeClr val="bg2"/>
                </a:solidFill>
              </a:rPr>
              <a:t>Robocup 2020</a:t>
            </a:r>
            <a:endParaRPr lang="en-US" altLang="zh-CN" b="1">
              <a:solidFill>
                <a:schemeClr val="bg2"/>
              </a:solidFill>
            </a:endParaRPr>
          </a:p>
        </p:txBody>
      </p:sp>
      <p:cxnSp>
        <p:nvCxnSpPr>
          <p:cNvPr id="7" name="直接连接符 6"/>
          <p:cNvCxnSpPr/>
          <p:nvPr/>
        </p:nvCxnSpPr>
        <p:spPr>
          <a:xfrm flipV="1">
            <a:off x="-14605" y="148272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698500"/>
            <a:ext cx="7435850" cy="768350"/>
          </a:xfrm>
          <a:prstGeom prst="rect">
            <a:avLst/>
          </a:prstGeom>
          <a:noFill/>
        </p:spPr>
        <p:txBody>
          <a:bodyPr wrap="square" rtlCol="0">
            <a:spAutoFit/>
          </a:bodyPr>
          <a:p>
            <a:r>
              <a:rPr lang="en-US" altLang="zh-CN" sz="4400" b="1">
                <a:solidFill>
                  <a:schemeClr val="tx2"/>
                </a:solidFill>
                <a:sym typeface="+mn-ea"/>
              </a:rPr>
              <a:t>CSU_Yunlu 2020</a:t>
            </a:r>
            <a:r>
              <a:rPr lang="zh-CN" altLang="en-US" sz="4400" b="1">
                <a:solidFill>
                  <a:schemeClr val="tx2"/>
                </a:solidFill>
                <a:sym typeface="+mn-ea"/>
              </a:rPr>
              <a:t>的提升</a:t>
            </a:r>
            <a:endParaRPr lang="zh-CN" altLang="en-US" sz="4400" b="1">
              <a:solidFill>
                <a:schemeClr val="tx2"/>
              </a:solidFill>
              <a:sym typeface="+mn-ea"/>
            </a:endParaRPr>
          </a:p>
        </p:txBody>
      </p:sp>
      <p:sp>
        <p:nvSpPr>
          <p:cNvPr id="9" name="矩形 8"/>
          <p:cNvSpPr/>
          <p:nvPr/>
        </p:nvSpPr>
        <p:spPr>
          <a:xfrm>
            <a:off x="755015" y="1971040"/>
            <a:ext cx="3042920" cy="4533900"/>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矩形 10"/>
          <p:cNvSpPr/>
          <p:nvPr/>
        </p:nvSpPr>
        <p:spPr>
          <a:xfrm>
            <a:off x="4378960" y="1945005"/>
            <a:ext cx="3042920" cy="2124075"/>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文本框 12"/>
          <p:cNvSpPr txBox="1"/>
          <p:nvPr/>
        </p:nvSpPr>
        <p:spPr>
          <a:xfrm>
            <a:off x="1100455" y="2061210"/>
            <a:ext cx="2459990" cy="398780"/>
          </a:xfrm>
          <a:prstGeom prst="rect">
            <a:avLst/>
          </a:prstGeom>
          <a:noFill/>
        </p:spPr>
        <p:txBody>
          <a:bodyPr wrap="square" rtlCol="0">
            <a:spAutoFit/>
          </a:bodyPr>
          <a:p>
            <a:r>
              <a:rPr lang="en-US" altLang="zh-CN" sz="2000" b="1">
                <a:solidFill>
                  <a:schemeClr val="bg2">
                    <a:lumMod val="90000"/>
                  </a:schemeClr>
                </a:solidFill>
              </a:rPr>
              <a:t>Complex modules</a:t>
            </a:r>
            <a:endParaRPr lang="en-US" altLang="zh-CN" sz="2000" b="1">
              <a:solidFill>
                <a:schemeClr val="bg2">
                  <a:lumMod val="90000"/>
                </a:schemeClr>
              </a:solidFill>
            </a:endParaRPr>
          </a:p>
        </p:txBody>
      </p:sp>
      <p:sp>
        <p:nvSpPr>
          <p:cNvPr id="14" name="矩形 13"/>
          <p:cNvSpPr/>
          <p:nvPr/>
        </p:nvSpPr>
        <p:spPr>
          <a:xfrm>
            <a:off x="1016000" y="2612390"/>
            <a:ext cx="2486660" cy="1276985"/>
          </a:xfrm>
          <a:prstGeom prst="rect">
            <a:avLst/>
          </a:prstGeom>
          <a:noFill/>
          <a:ln w="38100">
            <a:solidFill>
              <a:schemeClr val="bg2">
                <a:lumMod val="90000"/>
              </a:schemeClr>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文本框 14"/>
          <p:cNvSpPr txBox="1"/>
          <p:nvPr/>
        </p:nvSpPr>
        <p:spPr>
          <a:xfrm>
            <a:off x="1099820" y="2628265"/>
            <a:ext cx="2312035" cy="398780"/>
          </a:xfrm>
          <a:prstGeom prst="rect">
            <a:avLst/>
          </a:prstGeom>
          <a:noFill/>
        </p:spPr>
        <p:txBody>
          <a:bodyPr wrap="square" rtlCol="0">
            <a:spAutoFit/>
          </a:bodyPr>
          <a:p>
            <a:pPr algn="ctr"/>
            <a:r>
              <a:rPr lang="en-US" altLang="zh-CN" sz="2000" b="1">
                <a:solidFill>
                  <a:schemeClr val="bg2">
                    <a:lumMod val="90000"/>
                  </a:schemeClr>
                </a:solidFill>
              </a:rPr>
              <a:t>Center</a:t>
            </a:r>
            <a:endParaRPr lang="en-US" altLang="zh-CN" sz="2000" b="1">
              <a:solidFill>
                <a:schemeClr val="bg2">
                  <a:lumMod val="90000"/>
                </a:schemeClr>
              </a:solidFill>
            </a:endParaRPr>
          </a:p>
        </p:txBody>
      </p:sp>
      <p:sp>
        <p:nvSpPr>
          <p:cNvPr id="16" name="圆角矩形 15"/>
          <p:cNvSpPr/>
          <p:nvPr/>
        </p:nvSpPr>
        <p:spPr>
          <a:xfrm>
            <a:off x="1204595" y="306895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文本框 16"/>
          <p:cNvSpPr txBox="1"/>
          <p:nvPr/>
        </p:nvSpPr>
        <p:spPr>
          <a:xfrm>
            <a:off x="1099820" y="3187065"/>
            <a:ext cx="2312035" cy="398780"/>
          </a:xfrm>
          <a:prstGeom prst="rect">
            <a:avLst/>
          </a:prstGeom>
          <a:noFill/>
        </p:spPr>
        <p:txBody>
          <a:bodyPr wrap="square" rtlCol="0">
            <a:spAutoFit/>
          </a:bodyPr>
          <a:p>
            <a:pPr algn="ctr"/>
            <a:r>
              <a:rPr lang="en-US" altLang="zh-CN" sz="2000" b="1">
                <a:solidFill>
                  <a:schemeClr val="bg2">
                    <a:lumMod val="90000"/>
                  </a:schemeClr>
                </a:solidFill>
              </a:rPr>
              <a:t>TargetAllocator</a:t>
            </a:r>
            <a:endParaRPr lang="en-US" altLang="zh-CN" sz="2000" b="1">
              <a:solidFill>
                <a:schemeClr val="bg2">
                  <a:lumMod val="90000"/>
                </a:schemeClr>
              </a:solidFill>
            </a:endParaRPr>
          </a:p>
        </p:txBody>
      </p:sp>
      <p:sp>
        <p:nvSpPr>
          <p:cNvPr id="18" name="矩形 17"/>
          <p:cNvSpPr/>
          <p:nvPr/>
        </p:nvSpPr>
        <p:spPr>
          <a:xfrm>
            <a:off x="1012190" y="4136390"/>
            <a:ext cx="2486660" cy="2197735"/>
          </a:xfrm>
          <a:prstGeom prst="rect">
            <a:avLst/>
          </a:prstGeom>
          <a:noFill/>
          <a:ln w="38100">
            <a:solidFill>
              <a:schemeClr val="bg2">
                <a:lumMod val="90000"/>
              </a:schemeClr>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文本框 18"/>
          <p:cNvSpPr txBox="1"/>
          <p:nvPr/>
        </p:nvSpPr>
        <p:spPr>
          <a:xfrm>
            <a:off x="1089660" y="4206875"/>
            <a:ext cx="2312035" cy="398780"/>
          </a:xfrm>
          <a:prstGeom prst="rect">
            <a:avLst/>
          </a:prstGeom>
          <a:noFill/>
        </p:spPr>
        <p:txBody>
          <a:bodyPr wrap="square" rtlCol="0">
            <a:spAutoFit/>
          </a:bodyPr>
          <a:p>
            <a:pPr algn="ctr"/>
            <a:r>
              <a:rPr lang="en-US" altLang="zh-CN" sz="2000" b="1">
                <a:solidFill>
                  <a:schemeClr val="bg2">
                    <a:lumMod val="90000"/>
                  </a:schemeClr>
                </a:solidFill>
              </a:rPr>
              <a:t>Self</a:t>
            </a:r>
            <a:endParaRPr lang="en-US" altLang="zh-CN" sz="2000" b="1">
              <a:solidFill>
                <a:schemeClr val="bg2">
                  <a:lumMod val="90000"/>
                </a:schemeClr>
              </a:solidFill>
            </a:endParaRPr>
          </a:p>
        </p:txBody>
      </p:sp>
      <p:sp>
        <p:nvSpPr>
          <p:cNvPr id="20" name="圆角矩形 19"/>
          <p:cNvSpPr/>
          <p:nvPr/>
        </p:nvSpPr>
        <p:spPr>
          <a:xfrm>
            <a:off x="1204595" y="460565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2">
                  <a:lumMod val="90000"/>
                </a:schemeClr>
              </a:solidFill>
            </a:endParaRPr>
          </a:p>
        </p:txBody>
      </p:sp>
      <p:sp>
        <p:nvSpPr>
          <p:cNvPr id="21" name="圆角矩形 20"/>
          <p:cNvSpPr/>
          <p:nvPr/>
        </p:nvSpPr>
        <p:spPr>
          <a:xfrm>
            <a:off x="1213485" y="5426710"/>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2">
                  <a:lumMod val="90000"/>
                </a:schemeClr>
              </a:solidFill>
            </a:endParaRPr>
          </a:p>
        </p:txBody>
      </p:sp>
      <p:sp>
        <p:nvSpPr>
          <p:cNvPr id="22" name="圆角矩形 21"/>
          <p:cNvSpPr/>
          <p:nvPr/>
        </p:nvSpPr>
        <p:spPr>
          <a:xfrm>
            <a:off x="4845685" y="25152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文本框 22"/>
          <p:cNvSpPr txBox="1"/>
          <p:nvPr/>
        </p:nvSpPr>
        <p:spPr>
          <a:xfrm>
            <a:off x="1140460" y="4721860"/>
            <a:ext cx="2312035" cy="398780"/>
          </a:xfrm>
          <a:prstGeom prst="rect">
            <a:avLst/>
          </a:prstGeom>
          <a:noFill/>
        </p:spPr>
        <p:txBody>
          <a:bodyPr wrap="square" rtlCol="0">
            <a:spAutoFit/>
          </a:bodyPr>
          <a:p>
            <a:pPr algn="ctr"/>
            <a:r>
              <a:rPr lang="en-US" altLang="zh-CN" sz="2000" b="1">
                <a:solidFill>
                  <a:schemeClr val="bg2">
                    <a:lumMod val="90000"/>
                  </a:schemeClr>
                </a:solidFill>
              </a:rPr>
              <a:t>TargetDetector</a:t>
            </a:r>
            <a:endParaRPr lang="en-US" altLang="zh-CN" sz="2000" b="1">
              <a:solidFill>
                <a:schemeClr val="bg2">
                  <a:lumMod val="90000"/>
                </a:schemeClr>
              </a:solidFill>
            </a:endParaRPr>
          </a:p>
        </p:txBody>
      </p:sp>
      <p:sp>
        <p:nvSpPr>
          <p:cNvPr id="24" name="文本框 23"/>
          <p:cNvSpPr txBox="1"/>
          <p:nvPr/>
        </p:nvSpPr>
        <p:spPr>
          <a:xfrm>
            <a:off x="1140460" y="5543550"/>
            <a:ext cx="2312035" cy="398780"/>
          </a:xfrm>
          <a:prstGeom prst="rect">
            <a:avLst/>
          </a:prstGeom>
          <a:noFill/>
          <a:ln>
            <a:noFill/>
          </a:ln>
        </p:spPr>
        <p:txBody>
          <a:bodyPr wrap="square" rtlCol="0">
            <a:spAutoFit/>
          </a:bodyPr>
          <a:p>
            <a:pPr algn="ctr"/>
            <a:r>
              <a:rPr lang="en-US" altLang="zh-CN" sz="2000" b="1">
                <a:solidFill>
                  <a:schemeClr val="bg2">
                    <a:lumMod val="90000"/>
                  </a:schemeClr>
                </a:solidFill>
              </a:rPr>
              <a:t>Search</a:t>
            </a:r>
            <a:endParaRPr lang="en-US" altLang="zh-CN" sz="2000" b="1">
              <a:solidFill>
                <a:schemeClr val="bg2">
                  <a:lumMod val="90000"/>
                </a:schemeClr>
              </a:solidFill>
            </a:endParaRPr>
          </a:p>
        </p:txBody>
      </p:sp>
      <p:sp>
        <p:nvSpPr>
          <p:cNvPr id="25" name="圆角矩形 24"/>
          <p:cNvSpPr/>
          <p:nvPr/>
        </p:nvSpPr>
        <p:spPr>
          <a:xfrm>
            <a:off x="8463280" y="220408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文本框 25"/>
          <p:cNvSpPr txBox="1"/>
          <p:nvPr/>
        </p:nvSpPr>
        <p:spPr>
          <a:xfrm>
            <a:off x="8438515" y="2320925"/>
            <a:ext cx="2135505" cy="398780"/>
          </a:xfrm>
          <a:prstGeom prst="rect">
            <a:avLst/>
          </a:prstGeom>
          <a:noFill/>
        </p:spPr>
        <p:txBody>
          <a:bodyPr wrap="square" rtlCol="0">
            <a:spAutoFit/>
          </a:bodyPr>
          <a:p>
            <a:pPr algn="ctr"/>
            <a:r>
              <a:rPr lang="en-US" altLang="zh-CN" sz="2000" b="1">
                <a:solidFill>
                  <a:schemeClr val="bg2">
                    <a:lumMod val="90000"/>
                  </a:schemeClr>
                </a:solidFill>
              </a:rPr>
              <a:t>ExtAction</a:t>
            </a:r>
            <a:endParaRPr lang="en-US" altLang="zh-CN" sz="2000" b="1">
              <a:solidFill>
                <a:schemeClr val="bg2">
                  <a:lumMod val="90000"/>
                </a:schemeClr>
              </a:solidFill>
            </a:endParaRPr>
          </a:p>
        </p:txBody>
      </p:sp>
      <p:sp>
        <p:nvSpPr>
          <p:cNvPr id="27" name="文本框 26"/>
          <p:cNvSpPr txBox="1"/>
          <p:nvPr/>
        </p:nvSpPr>
        <p:spPr>
          <a:xfrm>
            <a:off x="4663440" y="2021840"/>
            <a:ext cx="2666365" cy="398780"/>
          </a:xfrm>
          <a:prstGeom prst="rect">
            <a:avLst/>
          </a:prstGeom>
          <a:noFill/>
        </p:spPr>
        <p:txBody>
          <a:bodyPr wrap="square" rtlCol="0">
            <a:spAutoFit/>
          </a:bodyPr>
          <a:p>
            <a:r>
              <a:rPr lang="en-US" altLang="zh-CN" sz="2000" b="1">
                <a:solidFill>
                  <a:schemeClr val="bg2">
                    <a:lumMod val="90000"/>
                  </a:schemeClr>
                </a:solidFill>
              </a:rPr>
              <a:t>Algorithm modules</a:t>
            </a:r>
            <a:endParaRPr lang="en-US" altLang="zh-CN" sz="2000" b="1">
              <a:solidFill>
                <a:schemeClr val="bg2">
                  <a:lumMod val="90000"/>
                </a:schemeClr>
              </a:solidFill>
            </a:endParaRPr>
          </a:p>
        </p:txBody>
      </p:sp>
      <p:sp>
        <p:nvSpPr>
          <p:cNvPr id="28" name="文本框 27"/>
          <p:cNvSpPr txBox="1"/>
          <p:nvPr/>
        </p:nvSpPr>
        <p:spPr>
          <a:xfrm>
            <a:off x="4744085" y="2609215"/>
            <a:ext cx="2312035" cy="398780"/>
          </a:xfrm>
          <a:prstGeom prst="rect">
            <a:avLst/>
          </a:prstGeom>
          <a:noFill/>
        </p:spPr>
        <p:txBody>
          <a:bodyPr wrap="square" rtlCol="0">
            <a:spAutoFit/>
          </a:bodyPr>
          <a:p>
            <a:pPr algn="ctr"/>
            <a:r>
              <a:rPr lang="en-US" altLang="zh-CN" sz="2000" b="1">
                <a:solidFill>
                  <a:schemeClr val="bg2">
                    <a:lumMod val="90000"/>
                  </a:schemeClr>
                </a:solidFill>
              </a:rPr>
              <a:t>PathPlanniing</a:t>
            </a:r>
            <a:endParaRPr lang="en-US" altLang="zh-CN" sz="2000" b="1">
              <a:solidFill>
                <a:schemeClr val="bg2">
                  <a:lumMod val="90000"/>
                </a:schemeClr>
              </a:solidFill>
            </a:endParaRPr>
          </a:p>
        </p:txBody>
      </p:sp>
      <p:sp>
        <p:nvSpPr>
          <p:cNvPr id="29" name="圆角矩形 28"/>
          <p:cNvSpPr/>
          <p:nvPr/>
        </p:nvSpPr>
        <p:spPr>
          <a:xfrm>
            <a:off x="4845685" y="3285490"/>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0" name="文本框 29"/>
          <p:cNvSpPr txBox="1"/>
          <p:nvPr/>
        </p:nvSpPr>
        <p:spPr>
          <a:xfrm>
            <a:off x="4755515" y="3388360"/>
            <a:ext cx="2312035" cy="398780"/>
          </a:xfrm>
          <a:prstGeom prst="rect">
            <a:avLst/>
          </a:prstGeom>
          <a:noFill/>
        </p:spPr>
        <p:txBody>
          <a:bodyPr wrap="square" rtlCol="0">
            <a:spAutoFit/>
          </a:bodyPr>
          <a:p>
            <a:pPr algn="ctr"/>
            <a:r>
              <a:rPr lang="en-US" altLang="zh-CN" sz="2000" b="1">
                <a:solidFill>
                  <a:schemeClr val="bg2">
                    <a:lumMod val="90000"/>
                  </a:schemeClr>
                </a:solidFill>
              </a:rPr>
              <a:t>Clustering</a:t>
            </a:r>
            <a:endParaRPr lang="en-US" altLang="zh-CN" sz="2000" b="1">
              <a:solidFill>
                <a:schemeClr val="bg2">
                  <a:lumMod val="90000"/>
                </a:schemeClr>
              </a:solidFill>
            </a:endParaRPr>
          </a:p>
        </p:txBody>
      </p:sp>
      <p:sp>
        <p:nvSpPr>
          <p:cNvPr id="37" name="矩形 36"/>
          <p:cNvSpPr/>
          <p:nvPr/>
        </p:nvSpPr>
        <p:spPr>
          <a:xfrm>
            <a:off x="4378960" y="4294505"/>
            <a:ext cx="3042920" cy="2210435"/>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8" name="圆角矩形 37"/>
          <p:cNvSpPr/>
          <p:nvPr/>
        </p:nvSpPr>
        <p:spPr>
          <a:xfrm>
            <a:off x="4845685" y="48647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文本框 38"/>
          <p:cNvSpPr txBox="1"/>
          <p:nvPr/>
        </p:nvSpPr>
        <p:spPr>
          <a:xfrm>
            <a:off x="4623435" y="4371340"/>
            <a:ext cx="2666365" cy="398780"/>
          </a:xfrm>
          <a:prstGeom prst="rect">
            <a:avLst/>
          </a:prstGeom>
          <a:noFill/>
        </p:spPr>
        <p:txBody>
          <a:bodyPr wrap="square" rtlCol="0">
            <a:spAutoFit/>
          </a:bodyPr>
          <a:p>
            <a:pPr algn="ctr"/>
            <a:r>
              <a:rPr lang="en-US" altLang="zh-CN" sz="2000" b="1">
                <a:solidFill>
                  <a:schemeClr val="bg2">
                    <a:lumMod val="90000"/>
                  </a:schemeClr>
                </a:solidFill>
              </a:rPr>
              <a:t>Comm modules</a:t>
            </a:r>
            <a:endParaRPr lang="en-US" altLang="zh-CN" sz="2000" b="1">
              <a:solidFill>
                <a:schemeClr val="bg2">
                  <a:lumMod val="90000"/>
                </a:schemeClr>
              </a:solidFill>
            </a:endParaRPr>
          </a:p>
        </p:txBody>
      </p:sp>
      <p:sp>
        <p:nvSpPr>
          <p:cNvPr id="40" name="文本框 39"/>
          <p:cNvSpPr txBox="1"/>
          <p:nvPr/>
        </p:nvSpPr>
        <p:spPr>
          <a:xfrm>
            <a:off x="4609465" y="4825365"/>
            <a:ext cx="2726690" cy="706755"/>
          </a:xfrm>
          <a:prstGeom prst="rect">
            <a:avLst/>
          </a:prstGeom>
          <a:noFill/>
        </p:spPr>
        <p:txBody>
          <a:bodyPr wrap="square" rtlCol="0">
            <a:spAutoFit/>
          </a:bodyPr>
          <a:p>
            <a:pPr algn="ctr"/>
            <a:r>
              <a:rPr lang="en-US" altLang="zh-CN" sz="2000" b="1">
                <a:solidFill>
                  <a:schemeClr val="bg2">
                    <a:lumMod val="90000"/>
                  </a:schemeClr>
                </a:solidFill>
              </a:rPr>
              <a:t>Channel</a:t>
            </a:r>
            <a:endParaRPr lang="en-US" altLang="zh-CN" sz="2000" b="1">
              <a:solidFill>
                <a:schemeClr val="bg2">
                  <a:lumMod val="90000"/>
                </a:schemeClr>
              </a:solidFill>
            </a:endParaRPr>
          </a:p>
          <a:p>
            <a:pPr algn="ctr"/>
            <a:r>
              <a:rPr lang="en-US" altLang="zh-CN" sz="2000" b="1">
                <a:solidFill>
                  <a:schemeClr val="bg2">
                    <a:lumMod val="90000"/>
                  </a:schemeClr>
                </a:solidFill>
              </a:rPr>
              <a:t>Subscruber</a:t>
            </a:r>
            <a:endParaRPr lang="en-US" altLang="zh-CN" sz="2000" b="1">
              <a:solidFill>
                <a:schemeClr val="bg2">
                  <a:lumMod val="90000"/>
                </a:schemeClr>
              </a:solidFill>
            </a:endParaRPr>
          </a:p>
        </p:txBody>
      </p:sp>
      <p:sp>
        <p:nvSpPr>
          <p:cNvPr id="42" name="圆角矩形 41"/>
          <p:cNvSpPr/>
          <p:nvPr/>
        </p:nvSpPr>
        <p:spPr>
          <a:xfrm>
            <a:off x="4845685" y="570166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3" name="文本框 42"/>
          <p:cNvSpPr txBox="1"/>
          <p:nvPr/>
        </p:nvSpPr>
        <p:spPr>
          <a:xfrm>
            <a:off x="4846320" y="5657850"/>
            <a:ext cx="2207895" cy="706755"/>
          </a:xfrm>
          <a:prstGeom prst="rect">
            <a:avLst/>
          </a:prstGeom>
          <a:noFill/>
          <a:ln>
            <a:solidFill>
              <a:schemeClr val="bg2">
                <a:lumMod val="90000"/>
              </a:schemeClr>
            </a:solidFill>
          </a:ln>
        </p:spPr>
        <p:txBody>
          <a:bodyPr wrap="square" rtlCol="0">
            <a:spAutoFit/>
          </a:bodyPr>
          <a:p>
            <a:pPr algn="ctr"/>
            <a:r>
              <a:rPr lang="en-US" altLang="zh-CN" sz="2000" b="1">
                <a:solidFill>
                  <a:schemeClr val="bg2">
                    <a:lumMod val="90000"/>
                  </a:schemeClr>
                </a:solidFill>
              </a:rPr>
              <a:t>Message</a:t>
            </a:r>
            <a:endParaRPr lang="en-US" altLang="zh-CN" sz="2000" b="1">
              <a:solidFill>
                <a:schemeClr val="bg2">
                  <a:lumMod val="90000"/>
                </a:schemeClr>
              </a:solidFill>
            </a:endParaRPr>
          </a:p>
          <a:p>
            <a:pPr algn="ctr"/>
            <a:r>
              <a:rPr lang="en-US" altLang="zh-CN" sz="2000" b="1">
                <a:solidFill>
                  <a:schemeClr val="bg2">
                    <a:lumMod val="90000"/>
                  </a:schemeClr>
                </a:solidFill>
              </a:rPr>
              <a:t>Coordinator</a:t>
            </a:r>
            <a:endParaRPr lang="en-US" altLang="zh-CN" sz="2000" b="1">
              <a:solidFill>
                <a:schemeClr val="bg2">
                  <a:lumMod val="90000"/>
                </a:schemeClr>
              </a:solidFill>
            </a:endParaRPr>
          </a:p>
        </p:txBody>
      </p:sp>
      <p:sp>
        <p:nvSpPr>
          <p:cNvPr id="50" name="矩形 49"/>
          <p:cNvSpPr/>
          <p:nvPr/>
        </p:nvSpPr>
        <p:spPr>
          <a:xfrm>
            <a:off x="7997825" y="4294505"/>
            <a:ext cx="3042920" cy="2210435"/>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1" name="圆角矩形 50"/>
          <p:cNvSpPr/>
          <p:nvPr/>
        </p:nvSpPr>
        <p:spPr>
          <a:xfrm>
            <a:off x="8464550" y="48647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文本框 51"/>
          <p:cNvSpPr txBox="1"/>
          <p:nvPr/>
        </p:nvSpPr>
        <p:spPr>
          <a:xfrm>
            <a:off x="8242300" y="4371340"/>
            <a:ext cx="2666365" cy="398780"/>
          </a:xfrm>
          <a:prstGeom prst="rect">
            <a:avLst/>
          </a:prstGeom>
          <a:noFill/>
        </p:spPr>
        <p:txBody>
          <a:bodyPr wrap="square" rtlCol="0">
            <a:spAutoFit/>
          </a:bodyPr>
          <a:p>
            <a:pPr algn="ctr"/>
            <a:r>
              <a:rPr lang="en-US" altLang="zh-CN" sz="2000" b="1">
                <a:solidFill>
                  <a:schemeClr val="bg2">
                    <a:lumMod val="90000"/>
                  </a:schemeClr>
                </a:solidFill>
              </a:rPr>
              <a:t>Centralized</a:t>
            </a:r>
            <a:endParaRPr lang="en-US" altLang="zh-CN" sz="2000" b="1">
              <a:solidFill>
                <a:schemeClr val="bg2">
                  <a:lumMod val="90000"/>
                </a:schemeClr>
              </a:solidFill>
            </a:endParaRPr>
          </a:p>
        </p:txBody>
      </p:sp>
      <p:sp>
        <p:nvSpPr>
          <p:cNvPr id="53" name="文本框 52"/>
          <p:cNvSpPr txBox="1"/>
          <p:nvPr/>
        </p:nvSpPr>
        <p:spPr>
          <a:xfrm>
            <a:off x="8136255" y="4825365"/>
            <a:ext cx="2771775" cy="706755"/>
          </a:xfrm>
          <a:prstGeom prst="rect">
            <a:avLst/>
          </a:prstGeom>
          <a:noFill/>
          <a:ln>
            <a:noFill/>
          </a:ln>
        </p:spPr>
        <p:txBody>
          <a:bodyPr wrap="square" rtlCol="0">
            <a:spAutoFit/>
          </a:bodyPr>
          <a:p>
            <a:pPr algn="ctr"/>
            <a:r>
              <a:rPr lang="en-US" altLang="zh-CN" sz="2000" b="1">
                <a:solidFill>
                  <a:schemeClr val="bg2">
                    <a:lumMod val="90000"/>
                  </a:schemeClr>
                </a:solidFill>
              </a:rPr>
              <a:t>Command</a:t>
            </a:r>
            <a:endParaRPr lang="en-US" altLang="zh-CN" sz="2000" b="1">
              <a:solidFill>
                <a:schemeClr val="bg2">
                  <a:lumMod val="90000"/>
                </a:schemeClr>
              </a:solidFill>
            </a:endParaRPr>
          </a:p>
          <a:p>
            <a:pPr algn="ctr"/>
            <a:r>
              <a:rPr lang="en-US" altLang="zh-CN" sz="2000" b="1">
                <a:solidFill>
                  <a:schemeClr val="bg2">
                    <a:lumMod val="90000"/>
                  </a:schemeClr>
                </a:solidFill>
              </a:rPr>
              <a:t>Executor</a:t>
            </a:r>
            <a:endParaRPr lang="en-US" altLang="zh-CN" sz="2000" b="1">
              <a:solidFill>
                <a:schemeClr val="bg2">
                  <a:lumMod val="90000"/>
                </a:schemeClr>
              </a:solidFill>
            </a:endParaRPr>
          </a:p>
        </p:txBody>
      </p:sp>
      <p:sp>
        <p:nvSpPr>
          <p:cNvPr id="54" name="圆角矩形 53"/>
          <p:cNvSpPr/>
          <p:nvPr/>
        </p:nvSpPr>
        <p:spPr>
          <a:xfrm>
            <a:off x="8464550" y="570166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5" name="文本框 54"/>
          <p:cNvSpPr txBox="1"/>
          <p:nvPr/>
        </p:nvSpPr>
        <p:spPr>
          <a:xfrm>
            <a:off x="8361045" y="5671820"/>
            <a:ext cx="2312035" cy="706755"/>
          </a:xfrm>
          <a:prstGeom prst="rect">
            <a:avLst/>
          </a:prstGeom>
          <a:noFill/>
        </p:spPr>
        <p:txBody>
          <a:bodyPr wrap="square" rtlCol="0">
            <a:spAutoFit/>
          </a:bodyPr>
          <a:p>
            <a:pPr algn="ctr"/>
            <a:r>
              <a:rPr lang="en-US" altLang="zh-CN" sz="2000" b="1">
                <a:solidFill>
                  <a:schemeClr val="bg2">
                    <a:lumMod val="90000"/>
                  </a:schemeClr>
                </a:solidFill>
              </a:rPr>
              <a:t>Command</a:t>
            </a:r>
            <a:endParaRPr lang="en-US" altLang="zh-CN" sz="2000" b="1">
              <a:solidFill>
                <a:schemeClr val="bg2">
                  <a:lumMod val="90000"/>
                </a:schemeClr>
              </a:solidFill>
            </a:endParaRPr>
          </a:p>
          <a:p>
            <a:pPr algn="ctr"/>
            <a:r>
              <a:rPr lang="en-US" altLang="zh-CN" sz="2000" b="1">
                <a:solidFill>
                  <a:schemeClr val="bg2">
                    <a:lumMod val="90000"/>
                  </a:schemeClr>
                </a:solidFill>
              </a:rPr>
              <a:t>Picker</a:t>
            </a:r>
            <a:endParaRPr lang="en-US" altLang="zh-CN" sz="2000" b="1">
              <a:solidFill>
                <a:schemeClr val="bg2">
                  <a:lumMod val="90000"/>
                </a:schemeClr>
              </a:solidFill>
            </a:endParaRPr>
          </a:p>
        </p:txBody>
      </p:sp>
      <p:sp>
        <p:nvSpPr>
          <p:cNvPr id="56" name="圆角矩形 55"/>
          <p:cNvSpPr/>
          <p:nvPr/>
        </p:nvSpPr>
        <p:spPr>
          <a:xfrm>
            <a:off x="8463915" y="32518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7" name="文本框 56"/>
          <p:cNvSpPr txBox="1"/>
          <p:nvPr/>
        </p:nvSpPr>
        <p:spPr>
          <a:xfrm>
            <a:off x="8439150" y="3368675"/>
            <a:ext cx="2135505" cy="398780"/>
          </a:xfrm>
          <a:prstGeom prst="rect">
            <a:avLst/>
          </a:prstGeom>
          <a:noFill/>
        </p:spPr>
        <p:txBody>
          <a:bodyPr wrap="square" rtlCol="0">
            <a:spAutoFit/>
          </a:bodyPr>
          <a:p>
            <a:pPr algn="ctr"/>
            <a:r>
              <a:rPr lang="en-US" altLang="zh-CN" sz="2000" b="1">
                <a:solidFill>
                  <a:schemeClr val="bg2">
                    <a:lumMod val="90000"/>
                  </a:schemeClr>
                </a:solidFill>
              </a:rPr>
              <a:t>Tactics</a:t>
            </a:r>
            <a:endParaRPr lang="en-US" altLang="zh-CN" sz="2000" b="1">
              <a:solidFill>
                <a:schemeClr val="bg2">
                  <a:lumMod val="90000"/>
                </a:schemeClr>
              </a:solidFill>
            </a:endParaRPr>
          </a:p>
        </p:txBody>
      </p:sp>
      <p:sp>
        <p:nvSpPr>
          <p:cNvPr id="58" name="文本框 57"/>
          <p:cNvSpPr txBox="1"/>
          <p:nvPr/>
        </p:nvSpPr>
        <p:spPr>
          <a:xfrm>
            <a:off x="6518275" y="961390"/>
            <a:ext cx="6366510" cy="460375"/>
          </a:xfrm>
          <a:prstGeom prst="rect">
            <a:avLst/>
          </a:prstGeom>
          <a:noFill/>
        </p:spPr>
        <p:txBody>
          <a:bodyPr wrap="square" rtlCol="0">
            <a:spAutoFit/>
          </a:bodyPr>
          <a:p>
            <a:r>
              <a:rPr lang="en-US" altLang="zh-CN" sz="2400" b="1">
                <a:solidFill>
                  <a:schemeClr val="tx1">
                    <a:lumMod val="50000"/>
                    <a:lumOff val="50000"/>
                  </a:schemeClr>
                </a:solidFill>
                <a:sym typeface="+mn-ea"/>
              </a:rPr>
              <a:t>Agent Development Framework</a:t>
            </a:r>
            <a:endParaRPr lang="en-US" altLang="zh-CN" sz="2400" b="1">
              <a:solidFill>
                <a:schemeClr val="tx1">
                  <a:lumMod val="50000"/>
                  <a:lumOff val="50000"/>
                </a:schemeClr>
              </a:solidFill>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en-US" altLang="zh-CN" b="1">
                <a:solidFill>
                  <a:schemeClr val="bg2"/>
                </a:solidFill>
              </a:rPr>
              <a:t>Robocup 2020</a:t>
            </a:r>
            <a:endParaRPr lang="en-US" altLang="zh-CN" b="1">
              <a:solidFill>
                <a:schemeClr val="bg2"/>
              </a:solidFill>
            </a:endParaRPr>
          </a:p>
        </p:txBody>
      </p:sp>
      <p:cxnSp>
        <p:nvCxnSpPr>
          <p:cNvPr id="7" name="直接连接符 6"/>
          <p:cNvCxnSpPr/>
          <p:nvPr/>
        </p:nvCxnSpPr>
        <p:spPr>
          <a:xfrm flipV="1">
            <a:off x="-14605" y="148272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698500"/>
            <a:ext cx="7435850" cy="768350"/>
          </a:xfrm>
          <a:prstGeom prst="rect">
            <a:avLst/>
          </a:prstGeom>
          <a:noFill/>
        </p:spPr>
        <p:txBody>
          <a:bodyPr wrap="square" rtlCol="0">
            <a:spAutoFit/>
          </a:bodyPr>
          <a:p>
            <a:r>
              <a:rPr lang="en-US" altLang="zh-CN" sz="4400" b="1">
                <a:solidFill>
                  <a:schemeClr val="tx2"/>
                </a:solidFill>
                <a:sym typeface="+mn-ea"/>
              </a:rPr>
              <a:t>CSU_Yunlu 2020</a:t>
            </a:r>
            <a:r>
              <a:rPr lang="zh-CN" altLang="en-US" sz="4400" b="1">
                <a:solidFill>
                  <a:schemeClr val="tx2"/>
                </a:solidFill>
                <a:sym typeface="+mn-ea"/>
              </a:rPr>
              <a:t>的提升</a:t>
            </a:r>
            <a:endParaRPr lang="zh-CN" altLang="en-US" sz="4400" b="1">
              <a:solidFill>
                <a:schemeClr val="tx2"/>
              </a:solidFill>
              <a:sym typeface="+mn-ea"/>
            </a:endParaRPr>
          </a:p>
        </p:txBody>
      </p:sp>
      <p:sp>
        <p:nvSpPr>
          <p:cNvPr id="9" name="矩形 8"/>
          <p:cNvSpPr/>
          <p:nvPr/>
        </p:nvSpPr>
        <p:spPr>
          <a:xfrm>
            <a:off x="755015" y="1971040"/>
            <a:ext cx="3042920" cy="4533900"/>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矩形 10"/>
          <p:cNvSpPr/>
          <p:nvPr/>
        </p:nvSpPr>
        <p:spPr>
          <a:xfrm>
            <a:off x="4378960" y="1945005"/>
            <a:ext cx="3042920" cy="2124075"/>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文本框 12"/>
          <p:cNvSpPr txBox="1"/>
          <p:nvPr/>
        </p:nvSpPr>
        <p:spPr>
          <a:xfrm>
            <a:off x="1100455" y="2061210"/>
            <a:ext cx="2459990" cy="398780"/>
          </a:xfrm>
          <a:prstGeom prst="rect">
            <a:avLst/>
          </a:prstGeom>
          <a:noFill/>
        </p:spPr>
        <p:txBody>
          <a:bodyPr wrap="square" rtlCol="0">
            <a:spAutoFit/>
          </a:bodyPr>
          <a:p>
            <a:r>
              <a:rPr lang="en-US" altLang="zh-CN" sz="2000" b="1">
                <a:solidFill>
                  <a:schemeClr val="bg2">
                    <a:lumMod val="90000"/>
                  </a:schemeClr>
                </a:solidFill>
              </a:rPr>
              <a:t>Complex modules</a:t>
            </a:r>
            <a:endParaRPr lang="en-US" altLang="zh-CN" sz="2000" b="1">
              <a:solidFill>
                <a:schemeClr val="bg2">
                  <a:lumMod val="90000"/>
                </a:schemeClr>
              </a:solidFill>
            </a:endParaRPr>
          </a:p>
        </p:txBody>
      </p:sp>
      <p:sp>
        <p:nvSpPr>
          <p:cNvPr id="14" name="矩形 13"/>
          <p:cNvSpPr/>
          <p:nvPr/>
        </p:nvSpPr>
        <p:spPr>
          <a:xfrm>
            <a:off x="1016000" y="2612390"/>
            <a:ext cx="2486660" cy="1276985"/>
          </a:xfrm>
          <a:prstGeom prst="rect">
            <a:avLst/>
          </a:prstGeom>
          <a:noFill/>
          <a:ln w="38100">
            <a:solidFill>
              <a:schemeClr val="bg2">
                <a:lumMod val="90000"/>
              </a:schemeClr>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文本框 14"/>
          <p:cNvSpPr txBox="1"/>
          <p:nvPr/>
        </p:nvSpPr>
        <p:spPr>
          <a:xfrm>
            <a:off x="1099820" y="2628265"/>
            <a:ext cx="2312035" cy="398780"/>
          </a:xfrm>
          <a:prstGeom prst="rect">
            <a:avLst/>
          </a:prstGeom>
          <a:noFill/>
        </p:spPr>
        <p:txBody>
          <a:bodyPr wrap="square" rtlCol="0">
            <a:spAutoFit/>
          </a:bodyPr>
          <a:p>
            <a:pPr algn="ctr"/>
            <a:r>
              <a:rPr lang="en-US" altLang="zh-CN" sz="2000" b="1">
                <a:solidFill>
                  <a:schemeClr val="bg2">
                    <a:lumMod val="90000"/>
                  </a:schemeClr>
                </a:solidFill>
              </a:rPr>
              <a:t>Center</a:t>
            </a:r>
            <a:endParaRPr lang="en-US" altLang="zh-CN" sz="2000" b="1">
              <a:solidFill>
                <a:schemeClr val="bg2">
                  <a:lumMod val="90000"/>
                </a:schemeClr>
              </a:solidFill>
            </a:endParaRPr>
          </a:p>
        </p:txBody>
      </p:sp>
      <p:sp>
        <p:nvSpPr>
          <p:cNvPr id="16" name="圆角矩形 15"/>
          <p:cNvSpPr/>
          <p:nvPr/>
        </p:nvSpPr>
        <p:spPr>
          <a:xfrm>
            <a:off x="1204595" y="306895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文本框 16"/>
          <p:cNvSpPr txBox="1"/>
          <p:nvPr/>
        </p:nvSpPr>
        <p:spPr>
          <a:xfrm>
            <a:off x="1099820" y="3187065"/>
            <a:ext cx="2312035" cy="398780"/>
          </a:xfrm>
          <a:prstGeom prst="rect">
            <a:avLst/>
          </a:prstGeom>
          <a:noFill/>
        </p:spPr>
        <p:txBody>
          <a:bodyPr wrap="square" rtlCol="0">
            <a:spAutoFit/>
          </a:bodyPr>
          <a:p>
            <a:pPr algn="ctr"/>
            <a:r>
              <a:rPr lang="en-US" altLang="zh-CN" sz="2000" b="1">
                <a:solidFill>
                  <a:schemeClr val="bg2">
                    <a:lumMod val="90000"/>
                  </a:schemeClr>
                </a:solidFill>
              </a:rPr>
              <a:t>TargetAllocator</a:t>
            </a:r>
            <a:endParaRPr lang="en-US" altLang="zh-CN" sz="2000" b="1">
              <a:solidFill>
                <a:schemeClr val="bg2">
                  <a:lumMod val="90000"/>
                </a:schemeClr>
              </a:solidFill>
            </a:endParaRPr>
          </a:p>
        </p:txBody>
      </p:sp>
      <p:sp>
        <p:nvSpPr>
          <p:cNvPr id="18" name="矩形 17"/>
          <p:cNvSpPr/>
          <p:nvPr/>
        </p:nvSpPr>
        <p:spPr>
          <a:xfrm>
            <a:off x="1012190" y="4136390"/>
            <a:ext cx="2486660" cy="2197735"/>
          </a:xfrm>
          <a:prstGeom prst="rect">
            <a:avLst/>
          </a:prstGeom>
          <a:noFill/>
          <a:ln w="38100">
            <a:solidFill>
              <a:schemeClr val="bg2">
                <a:lumMod val="90000"/>
              </a:schemeClr>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文本框 18"/>
          <p:cNvSpPr txBox="1"/>
          <p:nvPr/>
        </p:nvSpPr>
        <p:spPr>
          <a:xfrm>
            <a:off x="1089660" y="4206875"/>
            <a:ext cx="2312035" cy="398780"/>
          </a:xfrm>
          <a:prstGeom prst="rect">
            <a:avLst/>
          </a:prstGeom>
          <a:noFill/>
        </p:spPr>
        <p:txBody>
          <a:bodyPr wrap="square" rtlCol="0">
            <a:spAutoFit/>
          </a:bodyPr>
          <a:p>
            <a:pPr algn="ctr"/>
            <a:r>
              <a:rPr lang="en-US" altLang="zh-CN" sz="2000" b="1">
                <a:solidFill>
                  <a:schemeClr val="bg2">
                    <a:lumMod val="90000"/>
                  </a:schemeClr>
                </a:solidFill>
              </a:rPr>
              <a:t>Self</a:t>
            </a:r>
            <a:endParaRPr lang="en-US" altLang="zh-CN" sz="2000" b="1">
              <a:solidFill>
                <a:schemeClr val="bg2">
                  <a:lumMod val="90000"/>
                </a:schemeClr>
              </a:solidFill>
            </a:endParaRPr>
          </a:p>
        </p:txBody>
      </p:sp>
      <p:sp>
        <p:nvSpPr>
          <p:cNvPr id="20" name="圆角矩形 19"/>
          <p:cNvSpPr/>
          <p:nvPr/>
        </p:nvSpPr>
        <p:spPr>
          <a:xfrm>
            <a:off x="1204595" y="460565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2">
                  <a:lumMod val="90000"/>
                </a:schemeClr>
              </a:solidFill>
            </a:endParaRPr>
          </a:p>
        </p:txBody>
      </p:sp>
      <p:sp>
        <p:nvSpPr>
          <p:cNvPr id="21" name="圆角矩形 20"/>
          <p:cNvSpPr/>
          <p:nvPr/>
        </p:nvSpPr>
        <p:spPr>
          <a:xfrm>
            <a:off x="1213485" y="5426710"/>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2">
                  <a:lumMod val="90000"/>
                </a:schemeClr>
              </a:solidFill>
            </a:endParaRPr>
          </a:p>
        </p:txBody>
      </p:sp>
      <p:sp>
        <p:nvSpPr>
          <p:cNvPr id="22" name="圆角矩形 21"/>
          <p:cNvSpPr/>
          <p:nvPr/>
        </p:nvSpPr>
        <p:spPr>
          <a:xfrm>
            <a:off x="4845685" y="25152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文本框 22"/>
          <p:cNvSpPr txBox="1"/>
          <p:nvPr/>
        </p:nvSpPr>
        <p:spPr>
          <a:xfrm>
            <a:off x="1140460" y="4721860"/>
            <a:ext cx="2312035" cy="398780"/>
          </a:xfrm>
          <a:prstGeom prst="rect">
            <a:avLst/>
          </a:prstGeom>
          <a:noFill/>
        </p:spPr>
        <p:txBody>
          <a:bodyPr wrap="square" rtlCol="0">
            <a:spAutoFit/>
          </a:bodyPr>
          <a:p>
            <a:pPr algn="ctr"/>
            <a:r>
              <a:rPr lang="en-US" altLang="zh-CN" sz="2000" b="1">
                <a:solidFill>
                  <a:schemeClr val="bg2">
                    <a:lumMod val="90000"/>
                  </a:schemeClr>
                </a:solidFill>
              </a:rPr>
              <a:t>TargetDetector</a:t>
            </a:r>
            <a:endParaRPr lang="en-US" altLang="zh-CN" sz="2000" b="1">
              <a:solidFill>
                <a:schemeClr val="bg2">
                  <a:lumMod val="90000"/>
                </a:schemeClr>
              </a:solidFill>
            </a:endParaRPr>
          </a:p>
        </p:txBody>
      </p:sp>
      <p:sp>
        <p:nvSpPr>
          <p:cNvPr id="24" name="文本框 23"/>
          <p:cNvSpPr txBox="1"/>
          <p:nvPr/>
        </p:nvSpPr>
        <p:spPr>
          <a:xfrm>
            <a:off x="1140460" y="5543550"/>
            <a:ext cx="2312035" cy="398780"/>
          </a:xfrm>
          <a:prstGeom prst="rect">
            <a:avLst/>
          </a:prstGeom>
          <a:noFill/>
          <a:ln>
            <a:noFill/>
          </a:ln>
        </p:spPr>
        <p:txBody>
          <a:bodyPr wrap="square" rtlCol="0">
            <a:spAutoFit/>
          </a:bodyPr>
          <a:p>
            <a:pPr algn="ctr"/>
            <a:r>
              <a:rPr lang="en-US" altLang="zh-CN" sz="2000" b="1">
                <a:solidFill>
                  <a:schemeClr val="bg2">
                    <a:lumMod val="90000"/>
                  </a:schemeClr>
                </a:solidFill>
              </a:rPr>
              <a:t>Search</a:t>
            </a:r>
            <a:endParaRPr lang="en-US" altLang="zh-CN" sz="2000" b="1">
              <a:solidFill>
                <a:schemeClr val="bg2">
                  <a:lumMod val="90000"/>
                </a:schemeClr>
              </a:solidFill>
            </a:endParaRPr>
          </a:p>
        </p:txBody>
      </p:sp>
      <p:sp>
        <p:nvSpPr>
          <p:cNvPr id="25" name="圆角矩形 24"/>
          <p:cNvSpPr/>
          <p:nvPr/>
        </p:nvSpPr>
        <p:spPr>
          <a:xfrm>
            <a:off x="8463280" y="220408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文本框 25"/>
          <p:cNvSpPr txBox="1"/>
          <p:nvPr/>
        </p:nvSpPr>
        <p:spPr>
          <a:xfrm>
            <a:off x="8438515" y="2320925"/>
            <a:ext cx="2135505" cy="398780"/>
          </a:xfrm>
          <a:prstGeom prst="rect">
            <a:avLst/>
          </a:prstGeom>
          <a:noFill/>
        </p:spPr>
        <p:txBody>
          <a:bodyPr wrap="square" rtlCol="0">
            <a:spAutoFit/>
          </a:bodyPr>
          <a:p>
            <a:pPr algn="ctr"/>
            <a:r>
              <a:rPr lang="en-US" altLang="zh-CN" sz="2000" b="1">
                <a:solidFill>
                  <a:schemeClr val="bg2">
                    <a:lumMod val="90000"/>
                  </a:schemeClr>
                </a:solidFill>
              </a:rPr>
              <a:t>ExtAction</a:t>
            </a:r>
            <a:endParaRPr lang="en-US" altLang="zh-CN" sz="2000" b="1">
              <a:solidFill>
                <a:schemeClr val="bg2">
                  <a:lumMod val="90000"/>
                </a:schemeClr>
              </a:solidFill>
            </a:endParaRPr>
          </a:p>
        </p:txBody>
      </p:sp>
      <p:sp>
        <p:nvSpPr>
          <p:cNvPr id="27" name="文本框 26"/>
          <p:cNvSpPr txBox="1"/>
          <p:nvPr/>
        </p:nvSpPr>
        <p:spPr>
          <a:xfrm>
            <a:off x="4663440" y="2021840"/>
            <a:ext cx="2666365" cy="398780"/>
          </a:xfrm>
          <a:prstGeom prst="rect">
            <a:avLst/>
          </a:prstGeom>
          <a:noFill/>
        </p:spPr>
        <p:txBody>
          <a:bodyPr wrap="square" rtlCol="0">
            <a:spAutoFit/>
          </a:bodyPr>
          <a:p>
            <a:r>
              <a:rPr lang="en-US" altLang="zh-CN" sz="2000" b="1">
                <a:solidFill>
                  <a:schemeClr val="bg2">
                    <a:lumMod val="90000"/>
                  </a:schemeClr>
                </a:solidFill>
              </a:rPr>
              <a:t>Algorithm modules</a:t>
            </a:r>
            <a:endParaRPr lang="en-US" altLang="zh-CN" sz="2000" b="1">
              <a:solidFill>
                <a:schemeClr val="bg2">
                  <a:lumMod val="90000"/>
                </a:schemeClr>
              </a:solidFill>
            </a:endParaRPr>
          </a:p>
        </p:txBody>
      </p:sp>
      <p:sp>
        <p:nvSpPr>
          <p:cNvPr id="28" name="文本框 27"/>
          <p:cNvSpPr txBox="1"/>
          <p:nvPr/>
        </p:nvSpPr>
        <p:spPr>
          <a:xfrm>
            <a:off x="4744085" y="2609215"/>
            <a:ext cx="2312035" cy="398780"/>
          </a:xfrm>
          <a:prstGeom prst="rect">
            <a:avLst/>
          </a:prstGeom>
          <a:noFill/>
        </p:spPr>
        <p:txBody>
          <a:bodyPr wrap="square" rtlCol="0">
            <a:spAutoFit/>
          </a:bodyPr>
          <a:p>
            <a:pPr algn="ctr"/>
            <a:r>
              <a:rPr lang="en-US" altLang="zh-CN" sz="2000" b="1">
                <a:solidFill>
                  <a:schemeClr val="bg2">
                    <a:lumMod val="90000"/>
                  </a:schemeClr>
                </a:solidFill>
              </a:rPr>
              <a:t>PathPlanniing</a:t>
            </a:r>
            <a:endParaRPr lang="en-US" altLang="zh-CN" sz="2000" b="1">
              <a:solidFill>
                <a:schemeClr val="bg2">
                  <a:lumMod val="90000"/>
                </a:schemeClr>
              </a:solidFill>
            </a:endParaRPr>
          </a:p>
        </p:txBody>
      </p:sp>
      <p:sp>
        <p:nvSpPr>
          <p:cNvPr id="29" name="圆角矩形 28"/>
          <p:cNvSpPr/>
          <p:nvPr/>
        </p:nvSpPr>
        <p:spPr>
          <a:xfrm>
            <a:off x="4845685" y="3285490"/>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0" name="文本框 29"/>
          <p:cNvSpPr txBox="1"/>
          <p:nvPr/>
        </p:nvSpPr>
        <p:spPr>
          <a:xfrm>
            <a:off x="4755515" y="3388360"/>
            <a:ext cx="2312035" cy="398780"/>
          </a:xfrm>
          <a:prstGeom prst="rect">
            <a:avLst/>
          </a:prstGeom>
          <a:noFill/>
        </p:spPr>
        <p:txBody>
          <a:bodyPr wrap="square" rtlCol="0">
            <a:spAutoFit/>
          </a:bodyPr>
          <a:p>
            <a:pPr algn="ctr"/>
            <a:r>
              <a:rPr lang="en-US" altLang="zh-CN" sz="2000" b="1">
                <a:solidFill>
                  <a:schemeClr val="bg2">
                    <a:lumMod val="90000"/>
                  </a:schemeClr>
                </a:solidFill>
              </a:rPr>
              <a:t>Clustering</a:t>
            </a:r>
            <a:endParaRPr lang="en-US" altLang="zh-CN" sz="2000" b="1">
              <a:solidFill>
                <a:schemeClr val="bg2">
                  <a:lumMod val="90000"/>
                </a:schemeClr>
              </a:solidFill>
            </a:endParaRPr>
          </a:p>
        </p:txBody>
      </p:sp>
      <p:sp>
        <p:nvSpPr>
          <p:cNvPr id="37" name="矩形 36"/>
          <p:cNvSpPr/>
          <p:nvPr/>
        </p:nvSpPr>
        <p:spPr>
          <a:xfrm>
            <a:off x="4378960" y="4294505"/>
            <a:ext cx="3042920" cy="2210435"/>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8" name="圆角矩形 37"/>
          <p:cNvSpPr/>
          <p:nvPr/>
        </p:nvSpPr>
        <p:spPr>
          <a:xfrm>
            <a:off x="4845685" y="48647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文本框 38"/>
          <p:cNvSpPr txBox="1"/>
          <p:nvPr/>
        </p:nvSpPr>
        <p:spPr>
          <a:xfrm>
            <a:off x="4623435" y="4371340"/>
            <a:ext cx="2666365" cy="398780"/>
          </a:xfrm>
          <a:prstGeom prst="rect">
            <a:avLst/>
          </a:prstGeom>
          <a:noFill/>
        </p:spPr>
        <p:txBody>
          <a:bodyPr wrap="square" rtlCol="0">
            <a:spAutoFit/>
          </a:bodyPr>
          <a:p>
            <a:pPr algn="ctr"/>
            <a:r>
              <a:rPr lang="en-US" altLang="zh-CN" sz="2000" b="1">
                <a:solidFill>
                  <a:schemeClr val="bg2">
                    <a:lumMod val="90000"/>
                  </a:schemeClr>
                </a:solidFill>
              </a:rPr>
              <a:t>Comm modules</a:t>
            </a:r>
            <a:endParaRPr lang="en-US" altLang="zh-CN" sz="2000" b="1">
              <a:solidFill>
                <a:schemeClr val="bg2">
                  <a:lumMod val="90000"/>
                </a:schemeClr>
              </a:solidFill>
            </a:endParaRPr>
          </a:p>
        </p:txBody>
      </p:sp>
      <p:sp>
        <p:nvSpPr>
          <p:cNvPr id="40" name="文本框 39"/>
          <p:cNvSpPr txBox="1"/>
          <p:nvPr/>
        </p:nvSpPr>
        <p:spPr>
          <a:xfrm>
            <a:off x="4609465" y="4825365"/>
            <a:ext cx="2726690" cy="706755"/>
          </a:xfrm>
          <a:prstGeom prst="rect">
            <a:avLst/>
          </a:prstGeom>
          <a:noFill/>
        </p:spPr>
        <p:txBody>
          <a:bodyPr wrap="square" rtlCol="0">
            <a:spAutoFit/>
          </a:bodyPr>
          <a:p>
            <a:pPr algn="ctr"/>
            <a:r>
              <a:rPr lang="en-US" altLang="zh-CN" sz="2000" b="1">
                <a:solidFill>
                  <a:schemeClr val="bg2">
                    <a:lumMod val="90000"/>
                  </a:schemeClr>
                </a:solidFill>
              </a:rPr>
              <a:t>Channel</a:t>
            </a:r>
            <a:endParaRPr lang="en-US" altLang="zh-CN" sz="2000" b="1">
              <a:solidFill>
                <a:schemeClr val="bg2">
                  <a:lumMod val="90000"/>
                </a:schemeClr>
              </a:solidFill>
            </a:endParaRPr>
          </a:p>
          <a:p>
            <a:pPr algn="ctr"/>
            <a:r>
              <a:rPr lang="en-US" altLang="zh-CN" sz="2000" b="1">
                <a:solidFill>
                  <a:schemeClr val="bg2">
                    <a:lumMod val="90000"/>
                  </a:schemeClr>
                </a:solidFill>
              </a:rPr>
              <a:t>Subscruber</a:t>
            </a:r>
            <a:endParaRPr lang="en-US" altLang="zh-CN" sz="2000" b="1">
              <a:solidFill>
                <a:schemeClr val="bg2">
                  <a:lumMod val="90000"/>
                </a:schemeClr>
              </a:solidFill>
            </a:endParaRPr>
          </a:p>
        </p:txBody>
      </p:sp>
      <p:sp>
        <p:nvSpPr>
          <p:cNvPr id="42" name="圆角矩形 41"/>
          <p:cNvSpPr/>
          <p:nvPr/>
        </p:nvSpPr>
        <p:spPr>
          <a:xfrm>
            <a:off x="4845685" y="570166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3" name="文本框 42"/>
          <p:cNvSpPr txBox="1"/>
          <p:nvPr/>
        </p:nvSpPr>
        <p:spPr>
          <a:xfrm>
            <a:off x="4846320" y="5657850"/>
            <a:ext cx="2207895" cy="706755"/>
          </a:xfrm>
          <a:prstGeom prst="rect">
            <a:avLst/>
          </a:prstGeom>
          <a:noFill/>
          <a:ln>
            <a:solidFill>
              <a:schemeClr val="bg2">
                <a:lumMod val="90000"/>
              </a:schemeClr>
            </a:solidFill>
          </a:ln>
        </p:spPr>
        <p:txBody>
          <a:bodyPr wrap="square" rtlCol="0">
            <a:spAutoFit/>
          </a:bodyPr>
          <a:p>
            <a:pPr algn="ctr"/>
            <a:r>
              <a:rPr lang="en-US" altLang="zh-CN" sz="2000" b="1">
                <a:solidFill>
                  <a:schemeClr val="bg2">
                    <a:lumMod val="90000"/>
                  </a:schemeClr>
                </a:solidFill>
              </a:rPr>
              <a:t>Message</a:t>
            </a:r>
            <a:endParaRPr lang="en-US" altLang="zh-CN" sz="2000" b="1">
              <a:solidFill>
                <a:schemeClr val="bg2">
                  <a:lumMod val="90000"/>
                </a:schemeClr>
              </a:solidFill>
            </a:endParaRPr>
          </a:p>
          <a:p>
            <a:pPr algn="ctr"/>
            <a:r>
              <a:rPr lang="en-US" altLang="zh-CN" sz="2000" b="1">
                <a:solidFill>
                  <a:schemeClr val="bg2">
                    <a:lumMod val="90000"/>
                  </a:schemeClr>
                </a:solidFill>
              </a:rPr>
              <a:t>Coordinator</a:t>
            </a:r>
            <a:endParaRPr lang="en-US" altLang="zh-CN" sz="2000" b="1">
              <a:solidFill>
                <a:schemeClr val="bg2">
                  <a:lumMod val="90000"/>
                </a:schemeClr>
              </a:solidFill>
            </a:endParaRPr>
          </a:p>
        </p:txBody>
      </p:sp>
      <p:sp>
        <p:nvSpPr>
          <p:cNvPr id="50" name="矩形 49"/>
          <p:cNvSpPr/>
          <p:nvPr/>
        </p:nvSpPr>
        <p:spPr>
          <a:xfrm>
            <a:off x="7997825" y="4294505"/>
            <a:ext cx="3042920" cy="2210435"/>
          </a:xfrm>
          <a:prstGeom prst="rect">
            <a:avLst/>
          </a:prstGeom>
          <a:noFill/>
          <a:ln w="508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1" name="圆角矩形 50"/>
          <p:cNvSpPr/>
          <p:nvPr/>
        </p:nvSpPr>
        <p:spPr>
          <a:xfrm>
            <a:off x="8464550" y="48647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文本框 51"/>
          <p:cNvSpPr txBox="1"/>
          <p:nvPr/>
        </p:nvSpPr>
        <p:spPr>
          <a:xfrm>
            <a:off x="8242300" y="4371340"/>
            <a:ext cx="2666365" cy="398780"/>
          </a:xfrm>
          <a:prstGeom prst="rect">
            <a:avLst/>
          </a:prstGeom>
          <a:noFill/>
        </p:spPr>
        <p:txBody>
          <a:bodyPr wrap="square" rtlCol="0">
            <a:spAutoFit/>
          </a:bodyPr>
          <a:p>
            <a:pPr algn="ctr"/>
            <a:r>
              <a:rPr lang="en-US" altLang="zh-CN" sz="2000" b="1">
                <a:solidFill>
                  <a:schemeClr val="bg2">
                    <a:lumMod val="90000"/>
                  </a:schemeClr>
                </a:solidFill>
              </a:rPr>
              <a:t>Centralized</a:t>
            </a:r>
            <a:endParaRPr lang="en-US" altLang="zh-CN" sz="2000" b="1">
              <a:solidFill>
                <a:schemeClr val="bg2">
                  <a:lumMod val="90000"/>
                </a:schemeClr>
              </a:solidFill>
            </a:endParaRPr>
          </a:p>
        </p:txBody>
      </p:sp>
      <p:sp>
        <p:nvSpPr>
          <p:cNvPr id="53" name="文本框 52"/>
          <p:cNvSpPr txBox="1"/>
          <p:nvPr/>
        </p:nvSpPr>
        <p:spPr>
          <a:xfrm>
            <a:off x="8136255" y="4825365"/>
            <a:ext cx="2771775" cy="706755"/>
          </a:xfrm>
          <a:prstGeom prst="rect">
            <a:avLst/>
          </a:prstGeom>
          <a:noFill/>
          <a:ln>
            <a:noFill/>
          </a:ln>
        </p:spPr>
        <p:txBody>
          <a:bodyPr wrap="square" rtlCol="0">
            <a:spAutoFit/>
          </a:bodyPr>
          <a:p>
            <a:pPr algn="ctr"/>
            <a:r>
              <a:rPr lang="en-US" altLang="zh-CN" sz="2000" b="1">
                <a:solidFill>
                  <a:schemeClr val="bg2">
                    <a:lumMod val="90000"/>
                  </a:schemeClr>
                </a:solidFill>
              </a:rPr>
              <a:t>Command</a:t>
            </a:r>
            <a:endParaRPr lang="en-US" altLang="zh-CN" sz="2000" b="1">
              <a:solidFill>
                <a:schemeClr val="bg2">
                  <a:lumMod val="90000"/>
                </a:schemeClr>
              </a:solidFill>
            </a:endParaRPr>
          </a:p>
          <a:p>
            <a:pPr algn="ctr"/>
            <a:r>
              <a:rPr lang="en-US" altLang="zh-CN" sz="2000" b="1">
                <a:solidFill>
                  <a:schemeClr val="bg2">
                    <a:lumMod val="90000"/>
                  </a:schemeClr>
                </a:solidFill>
              </a:rPr>
              <a:t>Executor</a:t>
            </a:r>
            <a:endParaRPr lang="en-US" altLang="zh-CN" sz="2000" b="1">
              <a:solidFill>
                <a:schemeClr val="bg2">
                  <a:lumMod val="90000"/>
                </a:schemeClr>
              </a:solidFill>
            </a:endParaRPr>
          </a:p>
        </p:txBody>
      </p:sp>
      <p:sp>
        <p:nvSpPr>
          <p:cNvPr id="54" name="圆角矩形 53"/>
          <p:cNvSpPr/>
          <p:nvPr/>
        </p:nvSpPr>
        <p:spPr>
          <a:xfrm>
            <a:off x="8464550" y="570166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5" name="文本框 54"/>
          <p:cNvSpPr txBox="1"/>
          <p:nvPr/>
        </p:nvSpPr>
        <p:spPr>
          <a:xfrm>
            <a:off x="8361045" y="5671820"/>
            <a:ext cx="2312035" cy="706755"/>
          </a:xfrm>
          <a:prstGeom prst="rect">
            <a:avLst/>
          </a:prstGeom>
          <a:noFill/>
        </p:spPr>
        <p:txBody>
          <a:bodyPr wrap="square" rtlCol="0">
            <a:spAutoFit/>
          </a:bodyPr>
          <a:p>
            <a:pPr algn="ctr"/>
            <a:r>
              <a:rPr lang="en-US" altLang="zh-CN" sz="2000" b="1">
                <a:solidFill>
                  <a:schemeClr val="bg2">
                    <a:lumMod val="90000"/>
                  </a:schemeClr>
                </a:solidFill>
              </a:rPr>
              <a:t>Command</a:t>
            </a:r>
            <a:endParaRPr lang="en-US" altLang="zh-CN" sz="2000" b="1">
              <a:solidFill>
                <a:schemeClr val="bg2">
                  <a:lumMod val="90000"/>
                </a:schemeClr>
              </a:solidFill>
            </a:endParaRPr>
          </a:p>
          <a:p>
            <a:pPr algn="ctr"/>
            <a:r>
              <a:rPr lang="en-US" altLang="zh-CN" sz="2000" b="1">
                <a:solidFill>
                  <a:schemeClr val="bg2">
                    <a:lumMod val="90000"/>
                  </a:schemeClr>
                </a:solidFill>
              </a:rPr>
              <a:t>Picker</a:t>
            </a:r>
            <a:endParaRPr lang="en-US" altLang="zh-CN" sz="2000" b="1">
              <a:solidFill>
                <a:schemeClr val="bg2">
                  <a:lumMod val="90000"/>
                </a:schemeClr>
              </a:solidFill>
            </a:endParaRPr>
          </a:p>
        </p:txBody>
      </p:sp>
      <p:sp>
        <p:nvSpPr>
          <p:cNvPr id="56" name="圆角矩形 55"/>
          <p:cNvSpPr/>
          <p:nvPr/>
        </p:nvSpPr>
        <p:spPr>
          <a:xfrm>
            <a:off x="8463915" y="3251835"/>
            <a:ext cx="2110105" cy="631825"/>
          </a:xfrm>
          <a:prstGeom prst="roundRect">
            <a:avLst/>
          </a:prstGeom>
          <a:noFill/>
          <a:ln w="38100">
            <a:solidFill>
              <a:schemeClr val="bg2">
                <a:lumMod val="9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7" name="文本框 56"/>
          <p:cNvSpPr txBox="1"/>
          <p:nvPr/>
        </p:nvSpPr>
        <p:spPr>
          <a:xfrm>
            <a:off x="8439150" y="3368675"/>
            <a:ext cx="2135505" cy="398780"/>
          </a:xfrm>
          <a:prstGeom prst="rect">
            <a:avLst/>
          </a:prstGeom>
          <a:noFill/>
        </p:spPr>
        <p:txBody>
          <a:bodyPr wrap="square" rtlCol="0">
            <a:spAutoFit/>
          </a:bodyPr>
          <a:p>
            <a:pPr algn="ctr"/>
            <a:r>
              <a:rPr lang="en-US" altLang="zh-CN" sz="2000" b="1">
                <a:solidFill>
                  <a:schemeClr val="bg2">
                    <a:lumMod val="90000"/>
                  </a:schemeClr>
                </a:solidFill>
              </a:rPr>
              <a:t>Tactics</a:t>
            </a:r>
            <a:endParaRPr lang="en-US" altLang="zh-CN" sz="2000" b="1">
              <a:solidFill>
                <a:schemeClr val="bg2">
                  <a:lumMod val="90000"/>
                </a:schemeClr>
              </a:solidFill>
            </a:endParaRPr>
          </a:p>
        </p:txBody>
      </p:sp>
      <p:sp>
        <p:nvSpPr>
          <p:cNvPr id="58" name="文本框 57"/>
          <p:cNvSpPr txBox="1"/>
          <p:nvPr/>
        </p:nvSpPr>
        <p:spPr>
          <a:xfrm>
            <a:off x="6518275" y="961390"/>
            <a:ext cx="6366510" cy="460375"/>
          </a:xfrm>
          <a:prstGeom prst="rect">
            <a:avLst/>
          </a:prstGeom>
          <a:noFill/>
        </p:spPr>
        <p:txBody>
          <a:bodyPr wrap="square" rtlCol="0">
            <a:spAutoFit/>
          </a:bodyPr>
          <a:p>
            <a:r>
              <a:rPr lang="en-US" altLang="zh-CN" sz="2400" b="1">
                <a:solidFill>
                  <a:schemeClr val="tx1">
                    <a:lumMod val="50000"/>
                    <a:lumOff val="50000"/>
                  </a:schemeClr>
                </a:solidFill>
                <a:sym typeface="+mn-ea"/>
              </a:rPr>
              <a:t>Agent Development Framework</a:t>
            </a:r>
            <a:endParaRPr lang="en-US" altLang="zh-CN" sz="2400" b="1">
              <a:solidFill>
                <a:schemeClr val="tx1">
                  <a:lumMod val="50000"/>
                  <a:lumOff val="50000"/>
                </a:schemeClr>
              </a:solidFill>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880110"/>
            <a:ext cx="3471545" cy="768350"/>
          </a:xfrm>
          <a:prstGeom prst="rect">
            <a:avLst/>
          </a:prstGeom>
          <a:noFill/>
        </p:spPr>
        <p:txBody>
          <a:bodyPr wrap="square" rtlCol="0">
            <a:spAutoFit/>
          </a:bodyPr>
          <a:p>
            <a:r>
              <a:rPr lang="zh-CN" altLang="en-US" sz="4400" b="1">
                <a:solidFill>
                  <a:schemeClr val="tx2"/>
                </a:solidFill>
                <a:sym typeface="+mn-ea"/>
              </a:rPr>
              <a:t>聚类获取</a:t>
            </a:r>
            <a:endParaRPr lang="zh-CN" altLang="en-US" sz="4400" b="1">
              <a:solidFill>
                <a:schemeClr val="tx2"/>
              </a:solidFill>
              <a:sym typeface="+mn-ea"/>
            </a:endParaRPr>
          </a:p>
        </p:txBody>
      </p:sp>
      <p:sp>
        <p:nvSpPr>
          <p:cNvPr id="4" name="文本框 3"/>
          <p:cNvSpPr txBox="1"/>
          <p:nvPr/>
        </p:nvSpPr>
        <p:spPr>
          <a:xfrm>
            <a:off x="1136650" y="2246630"/>
            <a:ext cx="9707880" cy="460375"/>
          </a:xfrm>
          <a:prstGeom prst="rect">
            <a:avLst/>
          </a:prstGeom>
          <a:noFill/>
        </p:spPr>
        <p:txBody>
          <a:bodyPr wrap="square" rtlCol="0">
            <a:spAutoFit/>
          </a:bodyPr>
          <a:p>
            <a:pPr marL="342900" indent="-342900">
              <a:buFont typeface="Wingdings" panose="05000000000000000000" charset="0"/>
              <a:buChar char=""/>
            </a:pPr>
            <a:r>
              <a:rPr lang="zh-CN" altLang="en-US" sz="2400">
                <a:solidFill>
                  <a:schemeClr val="tx1">
                    <a:lumMod val="50000"/>
                    <a:lumOff val="50000"/>
                  </a:schemeClr>
                </a:solidFill>
              </a:rPr>
              <a:t>将地图依据一定策略划分成不同部分，供各类智能体进行作业。</a:t>
            </a:r>
            <a:endParaRPr lang="zh-CN" altLang="en-US" sz="2400">
              <a:solidFill>
                <a:schemeClr val="tx1">
                  <a:lumMod val="50000"/>
                  <a:lumOff val="50000"/>
                </a:schemeClr>
              </a:solidFill>
            </a:endParaRPr>
          </a:p>
        </p:txBody>
      </p:sp>
      <p:pic>
        <p:nvPicPr>
          <p:cNvPr id="2" name="图片 1" descr="消防车"/>
          <p:cNvPicPr>
            <a:picLocks noChangeAspect="1"/>
          </p:cNvPicPr>
          <p:nvPr/>
        </p:nvPicPr>
        <p:blipFill>
          <a:blip r:embed="rId1"/>
          <a:stretch>
            <a:fillRect/>
          </a:stretch>
        </p:blipFill>
        <p:spPr>
          <a:xfrm>
            <a:off x="1309370" y="2829560"/>
            <a:ext cx="1311910" cy="1311910"/>
          </a:xfrm>
          <a:prstGeom prst="rect">
            <a:avLst/>
          </a:prstGeom>
        </p:spPr>
      </p:pic>
      <p:pic>
        <p:nvPicPr>
          <p:cNvPr id="9" name="图片 8" descr="消防车"/>
          <p:cNvPicPr>
            <a:picLocks noChangeAspect="1"/>
          </p:cNvPicPr>
          <p:nvPr/>
        </p:nvPicPr>
        <p:blipFill>
          <a:blip r:embed="rId1"/>
          <a:stretch>
            <a:fillRect/>
          </a:stretch>
        </p:blipFill>
        <p:spPr>
          <a:xfrm>
            <a:off x="1738630" y="3763010"/>
            <a:ext cx="1311910" cy="1311910"/>
          </a:xfrm>
          <a:prstGeom prst="rect">
            <a:avLst/>
          </a:prstGeom>
        </p:spPr>
      </p:pic>
      <p:pic>
        <p:nvPicPr>
          <p:cNvPr id="10" name="图片 9" descr="消防车"/>
          <p:cNvPicPr>
            <a:picLocks noChangeAspect="1"/>
          </p:cNvPicPr>
          <p:nvPr/>
        </p:nvPicPr>
        <p:blipFill>
          <a:blip r:embed="rId1"/>
          <a:stretch>
            <a:fillRect/>
          </a:stretch>
        </p:blipFill>
        <p:spPr>
          <a:xfrm>
            <a:off x="1329055" y="4686935"/>
            <a:ext cx="1311910" cy="1311910"/>
          </a:xfrm>
          <a:prstGeom prst="rect">
            <a:avLst/>
          </a:prstGeom>
        </p:spPr>
      </p:pic>
      <p:pic>
        <p:nvPicPr>
          <p:cNvPr id="11" name="图片 10" descr="消防车"/>
          <p:cNvPicPr>
            <a:picLocks noChangeAspect="1"/>
          </p:cNvPicPr>
          <p:nvPr/>
        </p:nvPicPr>
        <p:blipFill>
          <a:blip r:embed="rId1"/>
          <a:stretch>
            <a:fillRect/>
          </a:stretch>
        </p:blipFill>
        <p:spPr>
          <a:xfrm>
            <a:off x="1738630" y="5557520"/>
            <a:ext cx="1311910" cy="1311910"/>
          </a:xfrm>
          <a:prstGeom prst="rect">
            <a:avLst/>
          </a:prstGeom>
        </p:spPr>
      </p:pic>
      <p:pic>
        <p:nvPicPr>
          <p:cNvPr id="13" name="图片 12" descr="地图图标 (1)"/>
          <p:cNvPicPr>
            <a:picLocks noChangeAspect="1"/>
          </p:cNvPicPr>
          <p:nvPr/>
        </p:nvPicPr>
        <p:blipFill>
          <a:blip r:embed="rId2"/>
          <a:srcRect r="18855"/>
          <a:stretch>
            <a:fillRect/>
          </a:stretch>
        </p:blipFill>
        <p:spPr>
          <a:xfrm>
            <a:off x="4279900" y="1648460"/>
            <a:ext cx="5203190" cy="6432550"/>
          </a:xfrm>
          <a:prstGeom prst="rect">
            <a:avLst/>
          </a:prstGeom>
        </p:spPr>
      </p:pic>
      <p:sp>
        <p:nvSpPr>
          <p:cNvPr id="14" name="圆角矩形 13"/>
          <p:cNvSpPr/>
          <p:nvPr/>
        </p:nvSpPr>
        <p:spPr>
          <a:xfrm>
            <a:off x="4811395" y="3458845"/>
            <a:ext cx="2081530" cy="1205865"/>
          </a:xfrm>
          <a:prstGeom prst="roundRect">
            <a:avLst/>
          </a:prstGeom>
          <a:noFill/>
          <a:ln w="76200">
            <a:solidFill>
              <a:srgbClr val="FD58B5"/>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圆角矩形 14"/>
          <p:cNvSpPr/>
          <p:nvPr/>
        </p:nvSpPr>
        <p:spPr>
          <a:xfrm>
            <a:off x="4811395" y="5006975"/>
            <a:ext cx="2065655" cy="1242695"/>
          </a:xfrm>
          <a:prstGeom prst="roundRect">
            <a:avLst/>
          </a:prstGeom>
          <a:noFill/>
          <a:ln w="76200">
            <a:solidFill>
              <a:srgbClr val="CC66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圆角矩形 15"/>
          <p:cNvSpPr/>
          <p:nvPr/>
        </p:nvSpPr>
        <p:spPr>
          <a:xfrm>
            <a:off x="7198995" y="3579495"/>
            <a:ext cx="2081530" cy="1205865"/>
          </a:xfrm>
          <a:prstGeom prst="roundRect">
            <a:avLst/>
          </a:prstGeom>
          <a:noFill/>
          <a:ln w="76200">
            <a:solidFill>
              <a:schemeClr val="accent6">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圆角矩形 16"/>
          <p:cNvSpPr/>
          <p:nvPr/>
        </p:nvSpPr>
        <p:spPr>
          <a:xfrm>
            <a:off x="7207885" y="5163185"/>
            <a:ext cx="2081530" cy="1205865"/>
          </a:xfrm>
          <a:prstGeom prst="roundRect">
            <a:avLst/>
          </a:prstGeom>
          <a:noFill/>
          <a:ln w="76200">
            <a:solidFill>
              <a:srgbClr val="FFFF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18" name="直接箭头连接符 17"/>
          <p:cNvCxnSpPr>
            <a:stCxn id="2" idx="3"/>
            <a:endCxn id="14" idx="1"/>
          </p:cNvCxnSpPr>
          <p:nvPr/>
        </p:nvCxnSpPr>
        <p:spPr>
          <a:xfrm>
            <a:off x="2621280" y="3485515"/>
            <a:ext cx="2190115" cy="576580"/>
          </a:xfrm>
          <a:prstGeom prst="straightConnector1">
            <a:avLst/>
          </a:prstGeom>
          <a:ln w="50800">
            <a:solidFill>
              <a:srgbClr val="FF42B8"/>
            </a:solidFill>
            <a:prstDash val="lgDash"/>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a:stCxn id="9" idx="3"/>
            <a:endCxn id="16" idx="1"/>
          </p:cNvCxnSpPr>
          <p:nvPr/>
        </p:nvCxnSpPr>
        <p:spPr>
          <a:xfrm flipV="1">
            <a:off x="3050540" y="4182745"/>
            <a:ext cx="4148455" cy="236220"/>
          </a:xfrm>
          <a:prstGeom prst="straightConnector1">
            <a:avLst/>
          </a:prstGeom>
          <a:ln w="50800">
            <a:solidFill>
              <a:srgbClr val="9ED386"/>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a:stCxn id="10" idx="3"/>
            <a:endCxn id="15" idx="1"/>
          </p:cNvCxnSpPr>
          <p:nvPr/>
        </p:nvCxnSpPr>
        <p:spPr>
          <a:xfrm>
            <a:off x="2640965" y="5342890"/>
            <a:ext cx="2170430" cy="285750"/>
          </a:xfrm>
          <a:prstGeom prst="straightConnector1">
            <a:avLst/>
          </a:prstGeom>
          <a:ln w="50800">
            <a:solidFill>
              <a:srgbClr val="DC58FF"/>
            </a:solidFill>
            <a:prstDash val="lgDash"/>
            <a:tailEnd type="arrow"/>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11" idx="3"/>
            <a:endCxn id="17" idx="1"/>
          </p:cNvCxnSpPr>
          <p:nvPr/>
        </p:nvCxnSpPr>
        <p:spPr>
          <a:xfrm flipV="1">
            <a:off x="3050540" y="5766435"/>
            <a:ext cx="4157345" cy="447040"/>
          </a:xfrm>
          <a:prstGeom prst="straightConnector1">
            <a:avLst/>
          </a:prstGeom>
          <a:ln w="50800">
            <a:solidFill>
              <a:srgbClr val="FEFF00"/>
            </a:solidFill>
            <a:prstDash val="dash"/>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cxnSp>
        <p:nvCxnSpPr>
          <p:cNvPr id="7" name="直接连接符 6"/>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62890" y="880110"/>
            <a:ext cx="6186170" cy="768350"/>
          </a:xfrm>
          <a:prstGeom prst="rect">
            <a:avLst/>
          </a:prstGeom>
          <a:noFill/>
        </p:spPr>
        <p:txBody>
          <a:bodyPr wrap="square" rtlCol="0">
            <a:spAutoFit/>
          </a:bodyPr>
          <a:p>
            <a:r>
              <a:rPr lang="zh-CN" altLang="en-US" sz="4400" b="1">
                <a:solidFill>
                  <a:schemeClr val="tx2"/>
                </a:solidFill>
                <a:sym typeface="+mn-ea"/>
              </a:rPr>
              <a:t>相较</a:t>
            </a:r>
            <a:r>
              <a:rPr lang="en-US" altLang="zh-CN" sz="4400" b="1">
                <a:solidFill>
                  <a:schemeClr val="tx2"/>
                </a:solidFill>
                <a:sym typeface="+mn-ea"/>
              </a:rPr>
              <a:t>sample</a:t>
            </a:r>
            <a:r>
              <a:rPr lang="zh-CN" altLang="en-US" sz="4400" b="1">
                <a:solidFill>
                  <a:schemeClr val="tx2"/>
                </a:solidFill>
                <a:sym typeface="+mn-ea"/>
              </a:rPr>
              <a:t>的提升</a:t>
            </a:r>
            <a:endParaRPr lang="zh-CN" altLang="en-US" sz="4400" b="1">
              <a:solidFill>
                <a:schemeClr val="tx2"/>
              </a:solidFill>
              <a:sym typeface="+mn-ea"/>
            </a:endParaRPr>
          </a:p>
        </p:txBody>
      </p:sp>
      <p:sp>
        <p:nvSpPr>
          <p:cNvPr id="4" name="文本框 3"/>
          <p:cNvSpPr txBox="1"/>
          <p:nvPr/>
        </p:nvSpPr>
        <p:spPr>
          <a:xfrm>
            <a:off x="1136650" y="2246630"/>
            <a:ext cx="9707880" cy="460375"/>
          </a:xfrm>
          <a:prstGeom prst="rect">
            <a:avLst/>
          </a:prstGeom>
          <a:noFill/>
        </p:spPr>
        <p:txBody>
          <a:bodyPr wrap="square" rtlCol="0">
            <a:spAutoFit/>
          </a:bodyPr>
          <a:p>
            <a:pPr marL="342900" indent="-342900">
              <a:buFont typeface="Wingdings" panose="05000000000000000000" charset="0"/>
              <a:buChar char=""/>
            </a:pPr>
            <a:r>
              <a:rPr lang="zh-CN" altLang="en-US" sz="2400">
                <a:solidFill>
                  <a:schemeClr val="tx1">
                    <a:lumMod val="50000"/>
                    <a:lumOff val="50000"/>
                  </a:schemeClr>
                </a:solidFill>
              </a:rPr>
              <a:t>将聚类初始化加以确定，降低由于随机初始化聚类中心而引来的偏差。</a:t>
            </a:r>
            <a:endParaRPr lang="zh-CN" altLang="en-US" sz="2400">
              <a:solidFill>
                <a:schemeClr val="tx1">
                  <a:lumMod val="50000"/>
                  <a:lumOff val="50000"/>
                </a:schemeClr>
              </a:solidFill>
            </a:endParaRPr>
          </a:p>
        </p:txBody>
      </p:sp>
      <p:sp>
        <p:nvSpPr>
          <p:cNvPr id="2" name="文本框 1"/>
          <p:cNvSpPr txBox="1"/>
          <p:nvPr/>
        </p:nvSpPr>
        <p:spPr>
          <a:xfrm>
            <a:off x="315595" y="424815"/>
            <a:ext cx="1990725" cy="521970"/>
          </a:xfrm>
          <a:prstGeom prst="rect">
            <a:avLst/>
          </a:prstGeom>
          <a:noFill/>
        </p:spPr>
        <p:txBody>
          <a:bodyPr wrap="square" rtlCol="0">
            <a:spAutoFit/>
          </a:bodyPr>
          <a:p>
            <a:r>
              <a:rPr lang="zh-CN" altLang="en-US" sz="2800" b="1">
                <a:solidFill>
                  <a:schemeClr val="tx1">
                    <a:lumMod val="50000"/>
                    <a:lumOff val="50000"/>
                  </a:schemeClr>
                </a:solidFill>
                <a:sym typeface="+mn-ea"/>
              </a:rPr>
              <a:t>聚类获取</a:t>
            </a:r>
            <a:endParaRPr lang="zh-CN" altLang="en-US" sz="2800" b="1">
              <a:solidFill>
                <a:schemeClr val="tx1">
                  <a:lumMod val="50000"/>
                  <a:lumOff val="50000"/>
                </a:schemeClr>
              </a:solidFill>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p:sp>
        <p:nvSpPr>
          <p:cNvPr id="4" name="文本框 3"/>
          <p:cNvSpPr txBox="1"/>
          <p:nvPr/>
        </p:nvSpPr>
        <p:spPr>
          <a:xfrm>
            <a:off x="1103630" y="2575560"/>
            <a:ext cx="9707880" cy="2861310"/>
          </a:xfrm>
          <a:prstGeom prst="rect">
            <a:avLst/>
          </a:prstGeom>
          <a:noFill/>
        </p:spPr>
        <p:txBody>
          <a:bodyPr wrap="square" rtlCol="0">
            <a:spAutoFit/>
          </a:bodyPr>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随机选取</a:t>
            </a:r>
            <a:r>
              <a:rPr lang="en-US" altLang="zh-CN" sz="2400">
                <a:solidFill>
                  <a:schemeClr val="tx1">
                    <a:lumMod val="50000"/>
                    <a:lumOff val="50000"/>
                  </a:schemeClr>
                </a:solidFill>
              </a:rPr>
              <a:t>k</a:t>
            </a:r>
            <a:r>
              <a:rPr lang="zh-CN" altLang="en-US" sz="2400">
                <a:solidFill>
                  <a:schemeClr val="tx1">
                    <a:lumMod val="50000"/>
                    <a:lumOff val="50000"/>
                  </a:schemeClr>
                </a:solidFill>
              </a:rPr>
              <a:t>个元素作为聚类中心</a:t>
            </a:r>
            <a:endParaRPr lang="zh-CN" altLang="en-US"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计算地图中所有元素到</a:t>
            </a:r>
            <a:r>
              <a:rPr lang="en-US" altLang="zh-CN" sz="2400">
                <a:solidFill>
                  <a:schemeClr val="tx1">
                    <a:lumMod val="50000"/>
                    <a:lumOff val="50000"/>
                  </a:schemeClr>
                </a:solidFill>
              </a:rPr>
              <a:t>k</a:t>
            </a:r>
            <a:r>
              <a:rPr lang="zh-CN" altLang="en-US" sz="2400">
                <a:solidFill>
                  <a:schemeClr val="tx1">
                    <a:lumMod val="50000"/>
                    <a:lumOff val="50000"/>
                  </a:schemeClr>
                </a:solidFill>
              </a:rPr>
              <a:t>个聚类中心的距离，并将其分到距离最小的聚类中心所对应的类中</a:t>
            </a:r>
            <a:endParaRPr lang="zh-CN" altLang="en-US"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针对每个类别，更新计算它的聚类中心</a:t>
            </a:r>
            <a:endParaRPr lang="zh-CN" altLang="en-US"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迭代第</a:t>
            </a:r>
            <a:r>
              <a:rPr lang="en-US" altLang="zh-CN" sz="2400">
                <a:solidFill>
                  <a:schemeClr val="tx1">
                    <a:lumMod val="50000"/>
                    <a:lumOff val="50000"/>
                  </a:schemeClr>
                </a:solidFill>
              </a:rPr>
              <a:t>2</a:t>
            </a:r>
            <a:r>
              <a:rPr lang="zh-CN" altLang="en-US" sz="2400">
                <a:solidFill>
                  <a:schemeClr val="tx1">
                    <a:lumMod val="50000"/>
                    <a:lumOff val="50000"/>
                  </a:schemeClr>
                </a:solidFill>
              </a:rPr>
              <a:t>、</a:t>
            </a:r>
            <a:r>
              <a:rPr lang="en-US" altLang="zh-CN" sz="2400">
                <a:solidFill>
                  <a:schemeClr val="tx1">
                    <a:lumMod val="50000"/>
                    <a:lumOff val="50000"/>
                  </a:schemeClr>
                </a:solidFill>
              </a:rPr>
              <a:t>3</a:t>
            </a:r>
            <a:r>
              <a:rPr lang="zh-CN" altLang="en-US" sz="2400">
                <a:solidFill>
                  <a:schemeClr val="tx1">
                    <a:lumMod val="50000"/>
                    <a:lumOff val="50000"/>
                  </a:schemeClr>
                </a:solidFill>
              </a:rPr>
              <a:t>步直至中止</a:t>
            </a:r>
            <a:endParaRPr lang="zh-CN" altLang="en-US" sz="2400">
              <a:solidFill>
                <a:schemeClr val="tx1">
                  <a:lumMod val="50000"/>
                  <a:lumOff val="50000"/>
                </a:schemeClr>
              </a:solidFill>
            </a:endParaRPr>
          </a:p>
        </p:txBody>
      </p:sp>
      <p:sp>
        <p:nvSpPr>
          <p:cNvPr id="5" name="文本框 4"/>
          <p:cNvSpPr txBox="1"/>
          <p:nvPr/>
        </p:nvSpPr>
        <p:spPr>
          <a:xfrm>
            <a:off x="-14605" y="-1270"/>
            <a:ext cx="12238990" cy="368300"/>
          </a:xfrm>
          <a:prstGeom prst="rect">
            <a:avLst/>
          </a:prstGeom>
          <a:solidFill>
            <a:schemeClr val="tx2"/>
          </a:solidFill>
        </p:spPr>
        <p:txBody>
          <a:bodyPr wrap="square" rtlCol="0">
            <a:spAutoFit/>
          </a:bodyPr>
          <a:p>
            <a:pPr algn="ctr"/>
            <a:r>
              <a:rPr lang="zh-CN" altLang="en-US" b="1">
                <a:solidFill>
                  <a:srgbClr val="BDB3FB"/>
                </a:solidFill>
              </a:rPr>
              <a:t>整体策略</a:t>
            </a:r>
            <a:endParaRPr lang="zh-CN" altLang="en-US" b="1">
              <a:solidFill>
                <a:srgbClr val="BDB3FB"/>
              </a:solidFill>
            </a:endParaRPr>
          </a:p>
        </p:txBody>
      </p:sp>
      <p:cxnSp>
        <p:nvCxnSpPr>
          <p:cNvPr id="7" name="文本框 3"/>
          <p:cNvCxnSpPr/>
          <p:nvPr/>
        </p:nvCxnSpPr>
        <p:spPr>
          <a:xfrm flipV="1">
            <a:off x="-14605" y="1664335"/>
            <a:ext cx="11253470" cy="25400"/>
          </a:xfrm>
          <a:prstGeom prst="line">
            <a:avLst/>
          </a:prstGeom>
          <a:ln w="63500" cmpd="sng">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15595" y="424815"/>
            <a:ext cx="1990725" cy="521970"/>
          </a:xfrm>
          <a:prstGeom prst="rect">
            <a:avLst/>
          </a:prstGeom>
          <a:noFill/>
        </p:spPr>
        <p:txBody>
          <a:bodyPr wrap="square" rtlCol="0">
            <a:spAutoFit/>
          </a:bodyPr>
          <a:p>
            <a:r>
              <a:rPr lang="zh-CN" altLang="en-US" sz="2800" b="1">
                <a:solidFill>
                  <a:schemeClr val="tx1">
                    <a:lumMod val="50000"/>
                    <a:lumOff val="50000"/>
                  </a:schemeClr>
                </a:solidFill>
                <a:sym typeface="+mn-ea"/>
              </a:rPr>
              <a:t>聚类获取</a:t>
            </a:r>
            <a:endParaRPr lang="zh-CN" altLang="en-US" sz="2800" b="1">
              <a:solidFill>
                <a:schemeClr val="tx1">
                  <a:lumMod val="50000"/>
                  <a:lumOff val="50000"/>
                </a:schemeClr>
              </a:solidFill>
              <a:sym typeface="+mn-ea"/>
            </a:endParaRPr>
          </a:p>
        </p:txBody>
      </p:sp>
      <p:sp>
        <p:nvSpPr>
          <p:cNvPr id="3" name="文本框 2"/>
          <p:cNvSpPr txBox="1"/>
          <p:nvPr/>
        </p:nvSpPr>
        <p:spPr>
          <a:xfrm>
            <a:off x="262890" y="880110"/>
            <a:ext cx="6186170" cy="768350"/>
          </a:xfrm>
          <a:prstGeom prst="rect">
            <a:avLst/>
          </a:prstGeom>
          <a:noFill/>
        </p:spPr>
        <p:txBody>
          <a:bodyPr wrap="square" rtlCol="0">
            <a:spAutoFit/>
          </a:bodyPr>
          <a:p>
            <a:r>
              <a:rPr lang="zh-CN" altLang="en-US" sz="4400" b="1">
                <a:solidFill>
                  <a:schemeClr val="tx2"/>
                </a:solidFill>
                <a:sym typeface="+mn-ea"/>
              </a:rPr>
              <a:t>算法迭代</a:t>
            </a:r>
            <a:endParaRPr lang="zh-CN" altLang="en-US" sz="4400" b="1">
              <a:solidFill>
                <a:schemeClr val="tx2"/>
              </a:solidFill>
              <a:sym typeface="+mn-ea"/>
            </a:endParaRPr>
          </a:p>
        </p:txBody>
      </p:sp>
      <p:sp>
        <p:nvSpPr>
          <p:cNvPr id="9" name="文本框 8"/>
          <p:cNvSpPr txBox="1"/>
          <p:nvPr/>
        </p:nvSpPr>
        <p:spPr>
          <a:xfrm>
            <a:off x="1103630" y="1950720"/>
            <a:ext cx="4803140" cy="521970"/>
          </a:xfrm>
          <a:prstGeom prst="rect">
            <a:avLst/>
          </a:prstGeom>
          <a:noFill/>
        </p:spPr>
        <p:txBody>
          <a:bodyPr wrap="square" rtlCol="0">
            <a:spAutoFit/>
          </a:bodyPr>
          <a:p>
            <a:r>
              <a:rPr lang="en-US" altLang="zh-CN" sz="2800" b="1">
                <a:solidFill>
                  <a:schemeClr val="tx1">
                    <a:lumMod val="50000"/>
                    <a:lumOff val="50000"/>
                  </a:schemeClr>
                </a:solidFill>
                <a:sym typeface="+mn-ea"/>
              </a:rPr>
              <a:t>Base Version</a:t>
            </a:r>
            <a:r>
              <a:rPr lang="zh-CN" altLang="en-US" sz="2800" b="1">
                <a:solidFill>
                  <a:schemeClr val="tx1">
                    <a:lumMod val="50000"/>
                    <a:lumOff val="50000"/>
                  </a:schemeClr>
                </a:solidFill>
                <a:sym typeface="+mn-ea"/>
              </a:rPr>
              <a:t>：</a:t>
            </a:r>
            <a:r>
              <a:rPr lang="en-US" altLang="zh-CN" sz="2800" b="1">
                <a:solidFill>
                  <a:schemeClr val="tx1">
                    <a:lumMod val="50000"/>
                    <a:lumOff val="50000"/>
                  </a:schemeClr>
                </a:solidFill>
                <a:sym typeface="+mn-ea"/>
              </a:rPr>
              <a:t>K-means</a:t>
            </a:r>
            <a:endParaRPr lang="en-US" altLang="zh-CN" sz="2800" b="1">
              <a:solidFill>
                <a:schemeClr val="tx1">
                  <a:lumMod val="50000"/>
                  <a:lumOff val="50000"/>
                </a:schemeClr>
              </a:solidFill>
              <a:sym typeface="+mn-ea"/>
            </a:endParaRPr>
          </a:p>
        </p:txBody>
      </p:sp>
      <p:sp>
        <p:nvSpPr>
          <p:cNvPr id="10" name="文本框 9"/>
          <p:cNvSpPr txBox="1"/>
          <p:nvPr/>
        </p:nvSpPr>
        <p:spPr>
          <a:xfrm>
            <a:off x="1135380" y="5601335"/>
            <a:ext cx="6366510" cy="521970"/>
          </a:xfrm>
          <a:prstGeom prst="rect">
            <a:avLst/>
          </a:prstGeom>
          <a:noFill/>
        </p:spPr>
        <p:txBody>
          <a:bodyPr wrap="square" rtlCol="0">
            <a:spAutoFit/>
          </a:bodyPr>
          <a:p>
            <a:r>
              <a:rPr lang="en-US" altLang="zh-CN" sz="2800" b="1">
                <a:solidFill>
                  <a:schemeClr val="tx1">
                    <a:lumMod val="50000"/>
                    <a:lumOff val="50000"/>
                  </a:schemeClr>
                </a:solidFill>
                <a:sym typeface="+mn-ea"/>
              </a:rPr>
              <a:t>Improved Version</a:t>
            </a:r>
            <a:r>
              <a:rPr lang="zh-CN" altLang="en-US" sz="2800" b="1">
                <a:solidFill>
                  <a:schemeClr val="tx1">
                    <a:lumMod val="50000"/>
                    <a:lumOff val="50000"/>
                  </a:schemeClr>
                </a:solidFill>
                <a:sym typeface="+mn-ea"/>
              </a:rPr>
              <a:t>：</a:t>
            </a:r>
            <a:r>
              <a:rPr lang="en-US" altLang="zh-CN" sz="2800" b="1">
                <a:solidFill>
                  <a:schemeClr val="tx1">
                    <a:lumMod val="50000"/>
                    <a:lumOff val="50000"/>
                  </a:schemeClr>
                </a:solidFill>
                <a:sym typeface="+mn-ea"/>
              </a:rPr>
              <a:t>K-means++</a:t>
            </a:r>
            <a:endParaRPr lang="en-US" altLang="zh-CN" sz="2800" b="1">
              <a:solidFill>
                <a:schemeClr val="tx1">
                  <a:lumMod val="50000"/>
                  <a:lumOff val="50000"/>
                </a:schemeClr>
              </a:solidFill>
              <a:sym typeface="+mn-ea"/>
            </a:endParaRPr>
          </a:p>
        </p:txBody>
      </p:sp>
      <p:sp>
        <p:nvSpPr>
          <p:cNvPr id="12" name="文本框 11"/>
          <p:cNvSpPr txBox="1"/>
          <p:nvPr/>
        </p:nvSpPr>
        <p:spPr>
          <a:xfrm>
            <a:off x="1103630" y="1950720"/>
            <a:ext cx="4803140" cy="521970"/>
          </a:xfrm>
          <a:prstGeom prst="rect">
            <a:avLst/>
          </a:prstGeom>
          <a:noFill/>
        </p:spPr>
        <p:txBody>
          <a:bodyPr wrap="square" rtlCol="0">
            <a:spAutoFit/>
          </a:bodyPr>
          <a:p>
            <a:r>
              <a:rPr lang="en-US" altLang="zh-CN" sz="2800" b="1">
                <a:solidFill>
                  <a:schemeClr val="bg2">
                    <a:lumMod val="90000"/>
                  </a:schemeClr>
                </a:solidFill>
                <a:sym typeface="+mn-ea"/>
              </a:rPr>
              <a:t>Base Version</a:t>
            </a:r>
            <a:r>
              <a:rPr lang="zh-CN" altLang="en-US" sz="2800" b="1">
                <a:solidFill>
                  <a:schemeClr val="bg2">
                    <a:lumMod val="90000"/>
                  </a:schemeClr>
                </a:solidFill>
                <a:sym typeface="+mn-ea"/>
              </a:rPr>
              <a:t>：</a:t>
            </a:r>
            <a:r>
              <a:rPr lang="en-US" altLang="zh-CN" sz="2800" b="1">
                <a:solidFill>
                  <a:schemeClr val="bg2">
                    <a:lumMod val="90000"/>
                  </a:schemeClr>
                </a:solidFill>
                <a:sym typeface="+mn-ea"/>
              </a:rPr>
              <a:t>K-means</a:t>
            </a:r>
            <a:endParaRPr lang="en-US" altLang="zh-CN" sz="2800" b="1">
              <a:solidFill>
                <a:schemeClr val="bg2">
                  <a:lumMod val="90000"/>
                </a:schemeClr>
              </a:solidFill>
              <a:sym typeface="+mn-ea"/>
            </a:endParaRPr>
          </a:p>
        </p:txBody>
      </p:sp>
      <p:sp>
        <p:nvSpPr>
          <p:cNvPr id="13" name="文本框 12"/>
          <p:cNvSpPr txBox="1"/>
          <p:nvPr/>
        </p:nvSpPr>
        <p:spPr>
          <a:xfrm>
            <a:off x="1135380" y="5601335"/>
            <a:ext cx="6366510" cy="521970"/>
          </a:xfrm>
          <a:prstGeom prst="rect">
            <a:avLst/>
          </a:prstGeom>
          <a:noFill/>
        </p:spPr>
        <p:txBody>
          <a:bodyPr wrap="square" rtlCol="0">
            <a:spAutoFit/>
          </a:bodyPr>
          <a:p>
            <a:r>
              <a:rPr lang="en-US" altLang="zh-CN" sz="2800" b="1">
                <a:solidFill>
                  <a:schemeClr val="bg2">
                    <a:lumMod val="90000"/>
                  </a:schemeClr>
                </a:solidFill>
                <a:sym typeface="+mn-ea"/>
              </a:rPr>
              <a:t>Improved Version</a:t>
            </a:r>
            <a:r>
              <a:rPr lang="zh-CN" altLang="en-US" sz="2800" b="1">
                <a:solidFill>
                  <a:schemeClr val="bg2">
                    <a:lumMod val="90000"/>
                  </a:schemeClr>
                </a:solidFill>
                <a:sym typeface="+mn-ea"/>
              </a:rPr>
              <a:t>：</a:t>
            </a:r>
            <a:r>
              <a:rPr lang="en-US" altLang="zh-CN" sz="2800" b="1">
                <a:solidFill>
                  <a:schemeClr val="bg2">
                    <a:lumMod val="90000"/>
                  </a:schemeClr>
                </a:solidFill>
                <a:sym typeface="+mn-ea"/>
              </a:rPr>
              <a:t>K-means++</a:t>
            </a:r>
            <a:endParaRPr lang="en-US" altLang="zh-CN" sz="2800" b="1">
              <a:solidFill>
                <a:schemeClr val="bg2">
                  <a:lumMod val="90000"/>
                </a:schemeClr>
              </a:solidFill>
              <a:sym typeface="+mn-ea"/>
            </a:endParaRPr>
          </a:p>
        </p:txBody>
      </p:sp>
      <p:sp>
        <p:nvSpPr>
          <p:cNvPr id="14" name="文本框 13"/>
          <p:cNvSpPr txBox="1"/>
          <p:nvPr/>
        </p:nvSpPr>
        <p:spPr>
          <a:xfrm>
            <a:off x="1103630" y="3321685"/>
            <a:ext cx="9707880" cy="2306955"/>
          </a:xfrm>
          <a:prstGeom prst="rect">
            <a:avLst/>
          </a:prstGeom>
          <a:noFill/>
        </p:spPr>
        <p:txBody>
          <a:bodyPr wrap="square" rtlCol="0">
            <a:spAutoFit/>
          </a:bodyPr>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随机选取</a:t>
            </a:r>
            <a:r>
              <a:rPr lang="en-US" altLang="zh-CN" sz="2400">
                <a:solidFill>
                  <a:schemeClr val="tx1">
                    <a:lumMod val="50000"/>
                    <a:lumOff val="50000"/>
                  </a:schemeClr>
                </a:solidFill>
              </a:rPr>
              <a:t>1</a:t>
            </a:r>
            <a:r>
              <a:rPr lang="zh-CN" altLang="en-US" sz="2400">
                <a:solidFill>
                  <a:schemeClr val="tx1">
                    <a:lumMod val="50000"/>
                    <a:lumOff val="50000"/>
                  </a:schemeClr>
                </a:solidFill>
              </a:rPr>
              <a:t>个元素作为第一个聚类中心</a:t>
            </a:r>
            <a:endParaRPr lang="zh-CN" altLang="en-US"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计算数据到之前</a:t>
            </a:r>
            <a:r>
              <a:rPr lang="en-US" altLang="zh-CN" sz="2400">
                <a:solidFill>
                  <a:schemeClr val="tx1">
                    <a:lumMod val="50000"/>
                    <a:lumOff val="50000"/>
                  </a:schemeClr>
                </a:solidFill>
              </a:rPr>
              <a:t>n</a:t>
            </a:r>
            <a:r>
              <a:rPr lang="zh-CN" altLang="en-US" sz="2400">
                <a:solidFill>
                  <a:schemeClr val="tx1">
                    <a:lumMod val="50000"/>
                    <a:lumOff val="50000"/>
                  </a:schemeClr>
                </a:solidFill>
              </a:rPr>
              <a:t>个聚类中心的距离</a:t>
            </a:r>
            <a:endParaRPr lang="zh-CN" altLang="en-US"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基于概率选择新的聚类中心</a:t>
            </a:r>
            <a:endParaRPr lang="zh-CN" altLang="en-US" sz="2400">
              <a:solidFill>
                <a:schemeClr val="tx1">
                  <a:lumMod val="50000"/>
                  <a:lumOff val="50000"/>
                </a:schemeClr>
              </a:solidFill>
            </a:endParaRPr>
          </a:p>
          <a:p>
            <a:pPr marL="342900" indent="-342900" fontAlgn="auto">
              <a:lnSpc>
                <a:spcPct val="150000"/>
              </a:lnSpc>
              <a:buFont typeface="Wingdings" panose="05000000000000000000" charset="0"/>
              <a:buChar char=""/>
            </a:pPr>
            <a:r>
              <a:rPr lang="zh-CN" altLang="en-US" sz="2400">
                <a:solidFill>
                  <a:schemeClr val="tx1">
                    <a:lumMod val="50000"/>
                    <a:lumOff val="50000"/>
                  </a:schemeClr>
                </a:solidFill>
              </a:rPr>
              <a:t>迭代第</a:t>
            </a:r>
            <a:r>
              <a:rPr lang="en-US" altLang="zh-CN" sz="2400">
                <a:solidFill>
                  <a:schemeClr val="tx1">
                    <a:lumMod val="50000"/>
                    <a:lumOff val="50000"/>
                  </a:schemeClr>
                </a:solidFill>
              </a:rPr>
              <a:t>2</a:t>
            </a:r>
            <a:r>
              <a:rPr lang="zh-CN" altLang="en-US" sz="2400">
                <a:solidFill>
                  <a:schemeClr val="tx1">
                    <a:lumMod val="50000"/>
                    <a:lumOff val="50000"/>
                  </a:schemeClr>
                </a:solidFill>
              </a:rPr>
              <a:t>步直至中止</a:t>
            </a:r>
            <a:endParaRPr lang="zh-CN" altLang="en-US" sz="2400">
              <a:solidFill>
                <a:schemeClr val="tx1">
                  <a:lumMod val="50000"/>
                  <a:lumOff val="50000"/>
                </a:schemeClr>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par>
                                <p:cTn id="8" presetID="10" presetClass="entr" presetSubtype="0" fill="hold" grpId="1"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64" presetClass="path" presetSubtype="0" accel="50000" decel="50000" fill="hold" grpId="0" nodeType="withEffect">
                                  <p:stCondLst>
                                    <p:cond delay="0"/>
                                  </p:stCondLst>
                                  <p:childTnLst>
                                    <p:animMotion origin="layout" path="M -0.005937 0.003704 L -0.001823 -0.432870 " pathEditMode="relative" rAng="0" ptsTypes="">
                                      <p:cBhvr>
                                        <p:cTn id="12" dur="2000" fill="hold"/>
                                        <p:tgtEl>
                                          <p:spTgt spid="10"/>
                                        </p:tgtEl>
                                        <p:attrNameLst>
                                          <p:attrName>ppt_x</p:attrName>
                                          <p:attrName>ppt_y</p:attrName>
                                        </p:attrNameLst>
                                      </p:cBhvr>
                                      <p:rCtr x="3" y="-231"/>
                                    </p:animMotion>
                                  </p:childTnLst>
                                </p:cTn>
                              </p:par>
                              <p:par>
                                <p:cTn id="13" presetID="22" presetClass="exit" presetSubtype="4" fill="hold" grpId="16" nodeType="withEffect">
                                  <p:stCondLst>
                                    <p:cond delay="0"/>
                                  </p:stCondLst>
                                  <p:childTnLst>
                                    <p:animEffect transition="out" filter="wipe(down)">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par>
                                <p:cTn id="16" presetID="1" presetClass="exit"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hidden"/>
                                      </p:to>
                                    </p:set>
                                  </p:childTnLst>
                                </p:cTn>
                              </p:par>
                            </p:childTnLst>
                          </p:cTn>
                        </p:par>
                        <p:par>
                          <p:cTn id="18" fill="hold">
                            <p:stCondLst>
                              <p:cond delay="500"/>
                            </p:stCondLst>
                            <p:childTnLst>
                              <p:par>
                                <p:cTn id="19" presetID="42" presetClass="entr" presetSubtype="0" fill="hold" grpId="6"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5"/>
      <p:bldP spid="9" grpId="6"/>
      <p:bldP spid="9" grpId="7"/>
      <p:bldP spid="9" grpId="8"/>
      <p:bldP spid="9" grpId="9"/>
      <p:bldP spid="9" grpId="10"/>
      <p:bldP spid="9" grpId="11"/>
      <p:bldP spid="9" grpId="12"/>
      <p:bldP spid="9" grpId="13"/>
      <p:bldP spid="9" grpId="14"/>
      <p:bldP spid="9" grpId="15"/>
      <p:bldP spid="9" grpId="16"/>
      <p:bldP spid="12" grpId="0"/>
      <p:bldP spid="12" grpId="1"/>
      <p:bldP spid="10" grpId="0"/>
      <p:bldP spid="4" grpId="5"/>
      <p:bldP spid="4" grpId="6"/>
      <p:bldP spid="4" grpId="7"/>
      <p:bldP spid="4" grpId="8"/>
      <p:bldP spid="4" grpId="9"/>
      <p:bldP spid="4" grpId="10"/>
      <p:bldP spid="4" grpId="11"/>
      <p:bldP spid="4" grpId="12"/>
      <p:bldP spid="4" grpId="14"/>
      <p:bldP spid="4" grpId="15"/>
      <p:bldP spid="4" grpId="16"/>
      <p:bldP spid="13" grpId="0"/>
      <p:bldP spid="14" grpId="4"/>
      <p:bldP spid="14" grpId="5"/>
      <p:bldP spid="14" grpId="6"/>
    </p:bldLst>
  </p:timing>
</p:sld>
</file>

<file path=ppt/tags/tag1.xml><?xml version="1.0" encoding="utf-8"?>
<p:tagLst xmlns:p="http://schemas.openxmlformats.org/presentationml/2006/main">
  <p:tag name="KSO_WM_UNIT_PLACING_PICTURE_USER_VIEWPORT" val="{&quot;height&quot;:5145,&quot;width&quot;:322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2839</Words>
  <Application>WPS 演示</Application>
  <PresentationFormat>宽屏</PresentationFormat>
  <Paragraphs>438</Paragraphs>
  <Slides>29</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29</vt:i4>
      </vt:variant>
    </vt:vector>
  </HeadingPairs>
  <TitlesOfParts>
    <vt:vector size="45" baseType="lpstr">
      <vt:lpstr>Arial</vt:lpstr>
      <vt:lpstr>方正书宋_GBK</vt:lpstr>
      <vt:lpstr>Wingdings</vt:lpstr>
      <vt:lpstr>Wingdings</vt:lpstr>
      <vt:lpstr>Times New Roman</vt:lpstr>
      <vt:lpstr>黑体</vt:lpstr>
      <vt:lpstr>汉仪中黑KW</vt:lpstr>
      <vt:lpstr>微软雅黑</vt:lpstr>
      <vt:lpstr>Calibri</vt:lpstr>
      <vt:lpstr>Helvetica Neue</vt:lpstr>
      <vt:lpstr>宋体</vt:lpstr>
      <vt:lpstr>汉仪书宋二KW</vt:lpstr>
      <vt:lpstr>汉仪旗黑</vt:lpstr>
      <vt:lpstr>Arial Unicode MS</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aczy156</dc:creator>
  <cp:lastModifiedBy>aczy156</cp:lastModifiedBy>
  <cp:revision>36</cp:revision>
  <dcterms:created xsi:type="dcterms:W3CDTF">2020-11-20T05:44:02Z</dcterms:created>
  <dcterms:modified xsi:type="dcterms:W3CDTF">2020-11-20T05:44:02Z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2052-2.8.0.4624</vt:lpwstr>
  </property>
</Properties>
</file>

<file path=docProps/thumbnail.jpeg>
</file>